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1589" r:id="rId5"/>
    <p:sldId id="1596" r:id="rId6"/>
    <p:sldId id="1403" r:id="rId7"/>
    <p:sldId id="1299" r:id="rId8"/>
    <p:sldId id="1302" r:id="rId9"/>
    <p:sldId id="1841" r:id="rId10"/>
    <p:sldId id="1303" r:id="rId11"/>
    <p:sldId id="1318" r:id="rId12"/>
    <p:sldId id="181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ssessment Criteria" id="{A5DB8A6C-8464-4518-851A-CD9BF2125663}">
          <p14:sldIdLst>
            <p14:sldId id="1589"/>
            <p14:sldId id="1596"/>
            <p14:sldId id="1403"/>
          </p14:sldIdLst>
        </p14:section>
        <p14:section name="LOI Template" id="{5943D88D-38A3-4428-8F47-F52069A5E7D1}">
          <p14:sldIdLst>
            <p14:sldId id="1299"/>
            <p14:sldId id="1302"/>
            <p14:sldId id="1841"/>
            <p14:sldId id="1303"/>
            <p14:sldId id="1318"/>
            <p14:sldId id="181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EE9EC3-E842-44CD-B41E-04CCF045350C}" v="3" dt="2021-03-29T16:42:38.5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B83AA2-FEDD-416E-A241-3CD43913BC00}" type="datetimeFigureOut">
              <a:rPr lang="en-GB" smtClean="0"/>
              <a:t>30/03/2021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CDF6D3-68C7-48FC-B17C-731248C3228B}" type="slidenum">
              <a:rPr lang="en-GB" smtClean="0"/>
              <a:t>‹#›</a:t>
            </a:fld>
            <a:endParaRPr lang="en-GB"/>
          </a:p>
        </p:txBody>
      </p:sp>
    </p:spTree>
    <p:extLst>
      <p:ext uri="{BB962C8B-B14F-4D97-AF65-F5344CB8AC3E}">
        <p14:creationId xmlns:p14="http://schemas.microsoft.com/office/powerpoint/2010/main" val="620941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a:t>Marketing/outreach beginning early Dec – multiple blasts</a:t>
            </a:r>
          </a:p>
          <a:p>
            <a:pPr marL="185715" indent="-185715">
              <a:buFont typeface="Arial" panose="020B0604020202020204" pitchFamily="34" charset="0"/>
              <a:buChar char="•"/>
            </a:pPr>
            <a:r>
              <a:rPr lang="en-GB" sz="1100"/>
              <a:t>Deck &amp; marketing/posters mid Nov</a:t>
            </a:r>
          </a:p>
          <a:p>
            <a:r>
              <a:rPr lang="en-GB" sz="1100"/>
              <a:t>Webinar in mid Jan</a:t>
            </a:r>
          </a:p>
          <a:p>
            <a:r>
              <a:rPr lang="en-GB" sz="1100"/>
              <a:t>Apps open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C0E4A7-87A2-4051-96EB-3ACD1DB13C2B}"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49725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A picture containing icon&#10;&#10;Description automatically generated">
            <a:extLst>
              <a:ext uri="{FF2B5EF4-FFF2-40B4-BE49-F238E27FC236}">
                <a16:creationId xmlns:a16="http://schemas.microsoft.com/office/drawing/2014/main" id="{F294EC8D-97BB-47CA-A69E-6F12F3FC495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0"/>
            <a:ext cx="12191999" cy="6858000"/>
          </a:xfrm>
          <a:prstGeom prst="rect">
            <a:avLst/>
          </a:prstGeom>
        </p:spPr>
      </p:pic>
      <p:sp>
        <p:nvSpPr>
          <p:cNvPr id="2" name="Title 1">
            <a:extLst>
              <a:ext uri="{FF2B5EF4-FFF2-40B4-BE49-F238E27FC236}">
                <a16:creationId xmlns:a16="http://schemas.microsoft.com/office/drawing/2014/main" id="{FFE5A629-EE66-C44E-8368-8AFA50206463}"/>
              </a:ext>
            </a:extLst>
          </p:cNvPr>
          <p:cNvSpPr>
            <a:spLocks noGrp="1"/>
          </p:cNvSpPr>
          <p:nvPr>
            <p:ph type="ctrTitle"/>
          </p:nvPr>
        </p:nvSpPr>
        <p:spPr>
          <a:xfrm>
            <a:off x="1524000" y="1122363"/>
            <a:ext cx="5764567" cy="2387600"/>
          </a:xfrm>
        </p:spPr>
        <p:txBody>
          <a:bodyPr anchor="b">
            <a:normAutofit/>
          </a:bodyPr>
          <a:lstStyle>
            <a:lvl1pPr algn="l">
              <a:defRPr sz="4000" b="1">
                <a:solidFill>
                  <a:schemeClr val="bg1"/>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id="{4CB18738-6080-2543-B2F3-BC73D9D5037C}"/>
              </a:ext>
            </a:extLst>
          </p:cNvPr>
          <p:cNvSpPr>
            <a:spLocks noGrp="1"/>
          </p:cNvSpPr>
          <p:nvPr>
            <p:ph type="subTitle" idx="1"/>
          </p:nvPr>
        </p:nvSpPr>
        <p:spPr>
          <a:xfrm>
            <a:off x="1524000" y="3602038"/>
            <a:ext cx="5294050" cy="1655762"/>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09870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ection Header 3">
    <p:bg>
      <p:bgPr>
        <a:solidFill>
          <a:schemeClr val="bg1"/>
        </a:solidFill>
        <a:effectLst/>
      </p:bgPr>
    </p:bg>
    <p:spTree>
      <p:nvGrpSpPr>
        <p:cNvPr id="1" name=""/>
        <p:cNvGrpSpPr/>
        <p:nvPr/>
      </p:nvGrpSpPr>
      <p:grpSpPr>
        <a:xfrm>
          <a:off x="0" y="0"/>
          <a:ext cx="0" cy="0"/>
          <a:chOff x="0" y="0"/>
          <a:chExt cx="0" cy="0"/>
        </a:xfrm>
      </p:grpSpPr>
      <p:pic>
        <p:nvPicPr>
          <p:cNvPr id="17" name="Picture 16" descr="A picture containing person, sky, outdoor&#10;&#10;Description automatically generated">
            <a:extLst>
              <a:ext uri="{FF2B5EF4-FFF2-40B4-BE49-F238E27FC236}">
                <a16:creationId xmlns:a16="http://schemas.microsoft.com/office/drawing/2014/main" id="{B14DE891-3DAA-4DDF-9F92-805113889A65}"/>
              </a:ext>
            </a:extLst>
          </p:cNvPr>
          <p:cNvPicPr>
            <a:picLocks noChangeAspect="1"/>
          </p:cNvPicPr>
          <p:nvPr userDrawn="1"/>
        </p:nvPicPr>
        <p:blipFill rotWithShape="1">
          <a:blip r:embed="rId2">
            <a:alphaModFix amt="35000"/>
            <a:extLst>
              <a:ext uri="{28A0092B-C50C-407E-A947-70E740481C1C}">
                <a14:useLocalDpi xmlns:a14="http://schemas.microsoft.com/office/drawing/2010/main"/>
              </a:ext>
            </a:extLst>
          </a:blip>
          <a:srcRect b="5143"/>
          <a:stretch/>
        </p:blipFill>
        <p:spPr>
          <a:xfrm>
            <a:off x="0" y="0"/>
            <a:ext cx="12192000" cy="6858000"/>
          </a:xfrm>
          <a:prstGeom prst="rect">
            <a:avLst/>
          </a:prstGeom>
        </p:spPr>
      </p:pic>
      <p:sp>
        <p:nvSpPr>
          <p:cNvPr id="10" name="Rounded Rectangle 9">
            <a:extLst>
              <a:ext uri="{FF2B5EF4-FFF2-40B4-BE49-F238E27FC236}">
                <a16:creationId xmlns:a16="http://schemas.microsoft.com/office/drawing/2014/main" id="{2E8AB19F-3AE5-421A-8863-4B0DCE159F3F}"/>
              </a:ext>
            </a:extLst>
          </p:cNvPr>
          <p:cNvSpPr/>
          <p:nvPr userDrawn="1"/>
        </p:nvSpPr>
        <p:spPr>
          <a:xfrm>
            <a:off x="9251878" y="127624"/>
            <a:ext cx="2825461" cy="1279819"/>
          </a:xfrm>
          <a:prstGeom prst="roundRect">
            <a:avLst/>
          </a:prstGeom>
          <a:solidFill>
            <a:schemeClr val="bg1"/>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972F093-C18F-4773-ABE1-8E944933E355}"/>
              </a:ext>
            </a:extLst>
          </p:cNvPr>
          <p:cNvSpPr/>
          <p:nvPr userDrawn="1"/>
        </p:nvSpPr>
        <p:spPr>
          <a:xfrm>
            <a:off x="0" y="3177788"/>
            <a:ext cx="12192000" cy="2012050"/>
          </a:xfrm>
          <a:prstGeom prst="rect">
            <a:avLst/>
          </a:prstGeom>
          <a:solidFill>
            <a:srgbClr val="004C6D">
              <a:alpha val="6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p>
        </p:txBody>
      </p:sp>
      <p:sp>
        <p:nvSpPr>
          <p:cNvPr id="15" name="Title 1">
            <a:extLst>
              <a:ext uri="{FF2B5EF4-FFF2-40B4-BE49-F238E27FC236}">
                <a16:creationId xmlns:a16="http://schemas.microsoft.com/office/drawing/2014/main" id="{7DEBEDC6-D671-4544-8424-D4D96AE01C9B}"/>
              </a:ext>
            </a:extLst>
          </p:cNvPr>
          <p:cNvSpPr>
            <a:spLocks noGrp="1"/>
          </p:cNvSpPr>
          <p:nvPr>
            <p:ph type="ctrTitle"/>
          </p:nvPr>
        </p:nvSpPr>
        <p:spPr>
          <a:xfrm>
            <a:off x="449244" y="3361034"/>
            <a:ext cx="9144000" cy="933018"/>
          </a:xfrm>
        </p:spPr>
        <p:txBody>
          <a:bodyPr anchor="b">
            <a:normAutofit/>
          </a:bodyPr>
          <a:lstStyle>
            <a:lvl1pPr algn="l">
              <a:defRPr sz="4800" b="1">
                <a:solidFill>
                  <a:schemeClr val="bg1"/>
                </a:solidFill>
                <a:latin typeface="+mn-lt"/>
              </a:defRPr>
            </a:lvl1pPr>
          </a:lstStyle>
          <a:p>
            <a:r>
              <a:rPr lang="en-US"/>
              <a:t>Click to edit Master title style</a:t>
            </a:r>
          </a:p>
        </p:txBody>
      </p:sp>
      <p:sp>
        <p:nvSpPr>
          <p:cNvPr id="16" name="Subtitle 2">
            <a:extLst>
              <a:ext uri="{FF2B5EF4-FFF2-40B4-BE49-F238E27FC236}">
                <a16:creationId xmlns:a16="http://schemas.microsoft.com/office/drawing/2014/main" id="{7A6EC847-D392-4DCE-B1D3-C6DD9816A442}"/>
              </a:ext>
            </a:extLst>
          </p:cNvPr>
          <p:cNvSpPr>
            <a:spLocks noGrp="1"/>
          </p:cNvSpPr>
          <p:nvPr>
            <p:ph type="subTitle" idx="1"/>
          </p:nvPr>
        </p:nvSpPr>
        <p:spPr>
          <a:xfrm>
            <a:off x="449244" y="4286306"/>
            <a:ext cx="9144000" cy="487824"/>
          </a:xfrm>
        </p:spPr>
        <p:txBody>
          <a:bodyPr/>
          <a:lstStyle>
            <a:lvl1pPr marL="0" indent="0" algn="l">
              <a:buNone/>
              <a:defRPr sz="2400" b="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pic>
        <p:nvPicPr>
          <p:cNvPr id="9" name="Picture 8" descr="Icon&#10;&#10;Description automatically generated with low confidence">
            <a:extLst>
              <a:ext uri="{FF2B5EF4-FFF2-40B4-BE49-F238E27FC236}">
                <a16:creationId xmlns:a16="http://schemas.microsoft.com/office/drawing/2014/main" id="{81477471-DA0E-4596-AB7C-FF54A3D6536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403977" y="587532"/>
            <a:ext cx="4310083" cy="630185"/>
          </a:xfrm>
          <a:prstGeom prst="rect">
            <a:avLst/>
          </a:prstGeom>
        </p:spPr>
      </p:pic>
    </p:spTree>
    <p:extLst>
      <p:ext uri="{BB962C8B-B14F-4D97-AF65-F5344CB8AC3E}">
        <p14:creationId xmlns:p14="http://schemas.microsoft.com/office/powerpoint/2010/main" val="92206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A1C7C9-B983-40EB-A1C4-1FE8EF5A4826}"/>
              </a:ext>
            </a:extLst>
          </p:cNvPr>
          <p:cNvSpPr>
            <a:spLocks noGrp="1"/>
          </p:cNvSpPr>
          <p:nvPr>
            <p:ph type="title"/>
          </p:nvPr>
        </p:nvSpPr>
        <p:spPr>
          <a:xfrm>
            <a:off x="257452" y="570644"/>
            <a:ext cx="11096347" cy="442668"/>
          </a:xfrm>
        </p:spPr>
        <p:txBody>
          <a:bodyPr/>
          <a:lstStyle>
            <a:lvl1pPr>
              <a:defRPr sz="2400" b="1">
                <a:solidFill>
                  <a:srgbClr val="002060"/>
                </a:solidFill>
                <a:latin typeface="+mn-lt"/>
              </a:defRPr>
            </a:lvl1pPr>
          </a:lstStyle>
          <a:p>
            <a:r>
              <a:rPr lang="en-US"/>
              <a:t>Click to edit Master title style</a:t>
            </a:r>
          </a:p>
        </p:txBody>
      </p:sp>
      <p:sp>
        <p:nvSpPr>
          <p:cNvPr id="7" name="TextBox 6">
            <a:extLst>
              <a:ext uri="{FF2B5EF4-FFF2-40B4-BE49-F238E27FC236}">
                <a16:creationId xmlns:a16="http://schemas.microsoft.com/office/drawing/2014/main" id="{17CD9EA0-5497-41AB-A7FE-FB15B8739762}"/>
              </a:ext>
            </a:extLst>
          </p:cNvPr>
          <p:cNvSpPr txBox="1"/>
          <p:nvPr userDrawn="1"/>
        </p:nvSpPr>
        <p:spPr>
          <a:xfrm>
            <a:off x="5457716" y="6489576"/>
            <a:ext cx="1276568" cy="276999"/>
          </a:xfrm>
          <a:prstGeom prst="rect">
            <a:avLst/>
          </a:prstGeom>
          <a:noFill/>
        </p:spPr>
        <p:txBody>
          <a:bodyPr wrap="none" rtlCol="0">
            <a:spAutoFit/>
          </a:bodyPr>
          <a:lstStyle/>
          <a:p>
            <a:r>
              <a:rPr lang="en-US" sz="1200">
                <a:solidFill>
                  <a:schemeClr val="tx1">
                    <a:lumMod val="85000"/>
                    <a:lumOff val="15000"/>
                  </a:schemeClr>
                </a:solidFill>
              </a:rPr>
              <a:t>- CONFIDENTIAL -</a:t>
            </a:r>
            <a:endParaRPr lang="en-GB" sz="1200">
              <a:solidFill>
                <a:schemeClr val="tx1">
                  <a:lumMod val="85000"/>
                  <a:lumOff val="15000"/>
                </a:schemeClr>
              </a:solidFill>
            </a:endParaRPr>
          </a:p>
        </p:txBody>
      </p:sp>
    </p:spTree>
    <p:extLst>
      <p:ext uri="{BB962C8B-B14F-4D97-AF65-F5344CB8AC3E}">
        <p14:creationId xmlns:p14="http://schemas.microsoft.com/office/powerpoint/2010/main" val="391084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B93BC-8A71-874A-9FA3-37433A8B2EE1}"/>
              </a:ext>
            </a:extLst>
          </p:cNvPr>
          <p:cNvSpPr>
            <a:spLocks noGrp="1"/>
          </p:cNvSpPr>
          <p:nvPr>
            <p:ph type="title"/>
          </p:nvPr>
        </p:nvSpPr>
        <p:spPr>
          <a:xfrm>
            <a:off x="257452" y="570644"/>
            <a:ext cx="11096347" cy="442668"/>
          </a:xfrm>
        </p:spPr>
        <p:txBody>
          <a:bodyPr/>
          <a:lstStyle>
            <a:lvl1pPr>
              <a:defRPr sz="2400" b="1">
                <a:solidFill>
                  <a:srgbClr val="002060"/>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51D63490-190A-1F41-A9AF-3A43C2F31F3F}"/>
              </a:ext>
            </a:extLst>
          </p:cNvPr>
          <p:cNvSpPr>
            <a:spLocks noGrp="1"/>
          </p:cNvSpPr>
          <p:nvPr>
            <p:ph idx="1"/>
          </p:nvPr>
        </p:nvSpPr>
        <p:spPr>
          <a:xfrm>
            <a:off x="257452" y="1162975"/>
            <a:ext cx="11096348" cy="50139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6638B5-F8AF-1344-86AC-38836A23D048}"/>
              </a:ext>
            </a:extLst>
          </p:cNvPr>
          <p:cNvSpPr>
            <a:spLocks noGrp="1"/>
          </p:cNvSpPr>
          <p:nvPr>
            <p:ph type="dt" sz="half" idx="10"/>
          </p:nvPr>
        </p:nvSpPr>
        <p:spPr>
          <a:xfrm>
            <a:off x="838200" y="6356350"/>
            <a:ext cx="2743200" cy="365125"/>
          </a:xfrm>
          <a:prstGeom prst="rect">
            <a:avLst/>
          </a:prstGeom>
        </p:spPr>
        <p:txBody>
          <a:bodyPr/>
          <a:lstStyle/>
          <a:p>
            <a:fld id="{7CB22774-2A3C-0D4B-9CC1-982D829657F1}" type="datetimeFigureOut">
              <a:rPr lang="en-US" smtClean="0"/>
              <a:t>3/30/2021</a:t>
            </a:fld>
            <a:endParaRPr lang="en-US"/>
          </a:p>
        </p:txBody>
      </p:sp>
      <p:sp>
        <p:nvSpPr>
          <p:cNvPr id="6" name="Slide Number Placeholder 5">
            <a:extLst>
              <a:ext uri="{FF2B5EF4-FFF2-40B4-BE49-F238E27FC236}">
                <a16:creationId xmlns:a16="http://schemas.microsoft.com/office/drawing/2014/main" id="{9CD2314F-6C2C-214B-8D92-C37E2A2545D7}"/>
              </a:ext>
            </a:extLst>
          </p:cNvPr>
          <p:cNvSpPr>
            <a:spLocks noGrp="1"/>
          </p:cNvSpPr>
          <p:nvPr>
            <p:ph type="sldNum" sz="quarter" idx="12"/>
          </p:nvPr>
        </p:nvSpPr>
        <p:spPr/>
        <p:txBody>
          <a:bodyPr/>
          <a:lstStyle/>
          <a:p>
            <a:fld id="{7B93E6E7-649A-0846-A616-47028710BB97}" type="slidenum">
              <a:rPr lang="en-US" smtClean="0"/>
              <a:t>‹#›</a:t>
            </a:fld>
            <a:endParaRPr lang="en-US"/>
          </a:p>
        </p:txBody>
      </p:sp>
      <p:sp>
        <p:nvSpPr>
          <p:cNvPr id="7" name="TextBox 6">
            <a:extLst>
              <a:ext uri="{FF2B5EF4-FFF2-40B4-BE49-F238E27FC236}">
                <a16:creationId xmlns:a16="http://schemas.microsoft.com/office/drawing/2014/main" id="{210FFE47-9961-4E0B-A0FA-17D429075309}"/>
              </a:ext>
            </a:extLst>
          </p:cNvPr>
          <p:cNvSpPr txBox="1"/>
          <p:nvPr userDrawn="1"/>
        </p:nvSpPr>
        <p:spPr>
          <a:xfrm>
            <a:off x="5457716" y="6489576"/>
            <a:ext cx="1276568" cy="276999"/>
          </a:xfrm>
          <a:prstGeom prst="rect">
            <a:avLst/>
          </a:prstGeom>
          <a:noFill/>
        </p:spPr>
        <p:txBody>
          <a:bodyPr wrap="none" rtlCol="0">
            <a:spAutoFit/>
          </a:bodyPr>
          <a:lstStyle/>
          <a:p>
            <a:r>
              <a:rPr lang="en-US" sz="1200">
                <a:solidFill>
                  <a:schemeClr val="tx1">
                    <a:lumMod val="85000"/>
                    <a:lumOff val="15000"/>
                  </a:schemeClr>
                </a:solidFill>
              </a:rPr>
              <a:t>- CONFIDENTIAL -</a:t>
            </a:r>
            <a:endParaRPr lang="en-GB" sz="1200">
              <a:solidFill>
                <a:schemeClr val="tx1">
                  <a:lumMod val="85000"/>
                  <a:lumOff val="15000"/>
                </a:schemeClr>
              </a:solidFill>
            </a:endParaRPr>
          </a:p>
        </p:txBody>
      </p:sp>
    </p:spTree>
    <p:extLst>
      <p:ext uri="{BB962C8B-B14F-4D97-AF65-F5344CB8AC3E}">
        <p14:creationId xmlns:p14="http://schemas.microsoft.com/office/powerpoint/2010/main" val="91181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7C935-4706-401B-9832-2C5ADA8E0E60}"/>
              </a:ext>
            </a:extLst>
          </p:cNvPr>
          <p:cNvSpPr>
            <a:spLocks noGrp="1"/>
          </p:cNvSpPr>
          <p:nvPr>
            <p:ph type="title"/>
          </p:nvPr>
        </p:nvSpPr>
        <p:spPr>
          <a:xfrm>
            <a:off x="303089" y="425309"/>
            <a:ext cx="10039767" cy="422589"/>
          </a:xfrm>
        </p:spPr>
        <p:txBody>
          <a:bodyPr anchor="t" anchorCtr="0">
            <a:noAutofit/>
          </a:bodyPr>
          <a:lstStyle>
            <a:lvl1pPr>
              <a:defRPr sz="2400" b="1">
                <a:solidFill>
                  <a:srgbClr val="002060"/>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E9F960FB-184C-4938-BF0A-B342A4A06BE7}"/>
              </a:ext>
            </a:extLst>
          </p:cNvPr>
          <p:cNvSpPr>
            <a:spLocks noGrp="1"/>
          </p:cNvSpPr>
          <p:nvPr>
            <p:ph idx="1"/>
          </p:nvPr>
        </p:nvSpPr>
        <p:spPr>
          <a:xfrm>
            <a:off x="325823" y="1350676"/>
            <a:ext cx="11655972" cy="4826287"/>
          </a:xfrm>
        </p:spPr>
        <p:txBody>
          <a:bodyPr/>
          <a:lstStyle>
            <a:lvl1pPr>
              <a:defRPr sz="2000"/>
            </a:lvl1pPr>
            <a:lvl2pPr>
              <a:defRPr sz="1800"/>
            </a:lvl2pPr>
            <a:lvl3pPr>
              <a:defRPr sz="1600"/>
            </a:lvl3pPr>
            <a:lvl4pPr>
              <a:defRPr sz="14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3E93C45-D3AB-45DF-8E6F-04CD818D66D0}"/>
              </a:ext>
            </a:extLst>
          </p:cNvPr>
          <p:cNvSpPr/>
          <p:nvPr userDrawn="1"/>
        </p:nvSpPr>
        <p:spPr>
          <a:xfrm>
            <a:off x="-16626" y="425309"/>
            <a:ext cx="152399" cy="63686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Slide Number Placeholder 5">
            <a:extLst>
              <a:ext uri="{FF2B5EF4-FFF2-40B4-BE49-F238E27FC236}">
                <a16:creationId xmlns:a16="http://schemas.microsoft.com/office/drawing/2014/main" id="{E394FAA4-A609-472D-9331-B2A10014E952}"/>
              </a:ext>
            </a:extLst>
          </p:cNvPr>
          <p:cNvSpPr>
            <a:spLocks noGrp="1"/>
          </p:cNvSpPr>
          <p:nvPr>
            <p:ph type="sldNum" sz="quarter" idx="12"/>
          </p:nvPr>
        </p:nvSpPr>
        <p:spPr>
          <a:xfrm>
            <a:off x="11755315" y="6492875"/>
            <a:ext cx="436685" cy="365125"/>
          </a:xfrm>
          <a:prstGeom prst="rect">
            <a:avLst/>
          </a:prstGeom>
        </p:spPr>
        <p:txBody>
          <a:bodyPr/>
          <a:lstStyle>
            <a:lvl1pPr>
              <a:defRPr sz="1400" b="0">
                <a:solidFill>
                  <a:schemeClr val="bg2">
                    <a:lumMod val="50000"/>
                  </a:schemeClr>
                </a:solidFill>
              </a:defRPr>
            </a:lvl1pPr>
          </a:lstStyle>
          <a:p>
            <a:fld id="{7FAB17DF-BFF0-48D9-8913-D4B3AD811C57}" type="slidenum">
              <a:rPr lang="en-US" smtClean="0"/>
              <a:pPr/>
              <a:t>‹#›</a:t>
            </a:fld>
            <a:endParaRPr lang="en-US"/>
          </a:p>
        </p:txBody>
      </p:sp>
      <p:pic>
        <p:nvPicPr>
          <p:cNvPr id="9" name="Picture 8" descr="Icon&#10;&#10;Description automatically generated with low confidence">
            <a:extLst>
              <a:ext uri="{FF2B5EF4-FFF2-40B4-BE49-F238E27FC236}">
                <a16:creationId xmlns:a16="http://schemas.microsoft.com/office/drawing/2014/main" id="{1B71AD20-9768-4C44-B197-B9508AE2063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803092" y="203924"/>
            <a:ext cx="2170565" cy="317362"/>
          </a:xfrm>
          <a:prstGeom prst="rect">
            <a:avLst/>
          </a:prstGeom>
        </p:spPr>
      </p:pic>
    </p:spTree>
    <p:extLst>
      <p:ext uri="{BB962C8B-B14F-4D97-AF65-F5344CB8AC3E}">
        <p14:creationId xmlns:p14="http://schemas.microsoft.com/office/powerpoint/2010/main" val="24682947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948783-0033-564B-9341-06211E9B97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D9F461-B6DC-7A43-A4AE-5040D5200A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34715F-314B-C94B-AFB7-89B26D787B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3E6E7-649A-0846-A616-47028710BB97}" type="slidenum">
              <a:rPr lang="en-US" smtClean="0"/>
              <a:t>‹#›</a:t>
            </a:fld>
            <a:endParaRPr lang="en-US"/>
          </a:p>
        </p:txBody>
      </p:sp>
      <p:sp>
        <p:nvSpPr>
          <p:cNvPr id="9" name="TextBox 8">
            <a:extLst>
              <a:ext uri="{FF2B5EF4-FFF2-40B4-BE49-F238E27FC236}">
                <a16:creationId xmlns:a16="http://schemas.microsoft.com/office/drawing/2014/main" id="{8CF0DBC3-DFC4-4E4D-B08E-CFD7DC1C36FA}"/>
              </a:ext>
            </a:extLst>
          </p:cNvPr>
          <p:cNvSpPr txBox="1"/>
          <p:nvPr userDrawn="1"/>
        </p:nvSpPr>
        <p:spPr>
          <a:xfrm>
            <a:off x="5457716" y="6489576"/>
            <a:ext cx="1276568" cy="276999"/>
          </a:xfrm>
          <a:prstGeom prst="rect">
            <a:avLst/>
          </a:prstGeom>
          <a:noFill/>
        </p:spPr>
        <p:txBody>
          <a:bodyPr wrap="none" rtlCol="0">
            <a:spAutoFit/>
          </a:bodyPr>
          <a:lstStyle/>
          <a:p>
            <a:r>
              <a:rPr lang="en-US" sz="1200">
                <a:solidFill>
                  <a:schemeClr val="tx1">
                    <a:lumMod val="85000"/>
                    <a:lumOff val="15000"/>
                  </a:schemeClr>
                </a:solidFill>
              </a:rPr>
              <a:t>- CONFIDENTIAL -</a:t>
            </a:r>
            <a:endParaRPr lang="en-GB" sz="1200">
              <a:solidFill>
                <a:schemeClr val="tx1">
                  <a:lumMod val="85000"/>
                  <a:lumOff val="15000"/>
                </a:schemeClr>
              </a:solidFill>
            </a:endParaRPr>
          </a:p>
        </p:txBody>
      </p:sp>
    </p:spTree>
    <p:extLst>
      <p:ext uri="{BB962C8B-B14F-4D97-AF65-F5344CB8AC3E}">
        <p14:creationId xmlns:p14="http://schemas.microsoft.com/office/powerpoint/2010/main" val="27741419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hyperlink" Target="mailto:platinum@evx.ventures" TargetMode="External"/><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_rels/slide3.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3.xml"/><Relationship Id="rId5" Type="http://schemas.openxmlformats.org/officeDocument/2006/relationships/image" Target="../media/image21.svg"/><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6AD084D-D5D5-4DC5-A9B2-3A3AB15E7AC2}"/>
              </a:ext>
            </a:extLst>
          </p:cNvPr>
          <p:cNvSpPr/>
          <p:nvPr/>
        </p:nvSpPr>
        <p:spPr>
          <a:xfrm>
            <a:off x="638220" y="4423505"/>
            <a:ext cx="1926077" cy="131323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Calibri"/>
                <a:ea typeface="+mn-ea"/>
                <a:cs typeface="+mn-cs"/>
              </a:rPr>
              <a:t>Risk Mitigation</a:t>
            </a:r>
          </a:p>
        </p:txBody>
      </p:sp>
      <p:sp>
        <p:nvSpPr>
          <p:cNvPr id="16" name="Rectangle 15">
            <a:extLst>
              <a:ext uri="{FF2B5EF4-FFF2-40B4-BE49-F238E27FC236}">
                <a16:creationId xmlns:a16="http://schemas.microsoft.com/office/drawing/2014/main" id="{48ADDF35-D784-499D-8484-3587C5898ADE}"/>
              </a:ext>
            </a:extLst>
          </p:cNvPr>
          <p:cNvSpPr/>
          <p:nvPr/>
        </p:nvSpPr>
        <p:spPr>
          <a:xfrm>
            <a:off x="2661572" y="4423505"/>
            <a:ext cx="8657620" cy="1313234"/>
          </a:xfrm>
          <a:prstGeom prst="rect">
            <a:avLst/>
          </a:pr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00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What are the risks?</a:t>
            </a:r>
          </a:p>
          <a:p>
            <a:pPr marL="6400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Can these risks be sufficiently mitigated via a PLATINUM Grant?</a:t>
            </a:r>
          </a:p>
        </p:txBody>
      </p:sp>
      <p:sp>
        <p:nvSpPr>
          <p:cNvPr id="12" name="Rectangle 11">
            <a:extLst>
              <a:ext uri="{FF2B5EF4-FFF2-40B4-BE49-F238E27FC236}">
                <a16:creationId xmlns:a16="http://schemas.microsoft.com/office/drawing/2014/main" id="{A5BE093E-89C6-4D6A-BC2C-62C946CE4FB0}"/>
              </a:ext>
            </a:extLst>
          </p:cNvPr>
          <p:cNvSpPr/>
          <p:nvPr/>
        </p:nvSpPr>
        <p:spPr>
          <a:xfrm>
            <a:off x="638221" y="2991415"/>
            <a:ext cx="1926077" cy="131323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Calibri"/>
                <a:ea typeface="+mn-ea"/>
                <a:cs typeface="+mn-cs"/>
              </a:rPr>
              <a:t>Market Size</a:t>
            </a:r>
          </a:p>
        </p:txBody>
      </p:sp>
      <p:sp>
        <p:nvSpPr>
          <p:cNvPr id="18" name="Rectangle 17">
            <a:extLst>
              <a:ext uri="{FF2B5EF4-FFF2-40B4-BE49-F238E27FC236}">
                <a16:creationId xmlns:a16="http://schemas.microsoft.com/office/drawing/2014/main" id="{C7AA3712-DFF6-42E7-A4E8-923F6624F42E}"/>
              </a:ext>
            </a:extLst>
          </p:cNvPr>
          <p:cNvSpPr/>
          <p:nvPr/>
        </p:nvSpPr>
        <p:spPr>
          <a:xfrm>
            <a:off x="2661572" y="2991415"/>
            <a:ext cx="8657620" cy="1313234"/>
          </a:xfrm>
          <a:prstGeom prst="rect">
            <a:avLst/>
          </a:pr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00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What are the top 3 indications that the IP can address?</a:t>
            </a:r>
          </a:p>
          <a:p>
            <a:pPr marL="6400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What are their respective potential market sizes?</a:t>
            </a:r>
          </a:p>
        </p:txBody>
      </p:sp>
      <p:sp>
        <p:nvSpPr>
          <p:cNvPr id="10" name="Rectangle 9">
            <a:extLst>
              <a:ext uri="{FF2B5EF4-FFF2-40B4-BE49-F238E27FC236}">
                <a16:creationId xmlns:a16="http://schemas.microsoft.com/office/drawing/2014/main" id="{7B6B14B1-8643-4A41-87B7-99D72982C753}"/>
              </a:ext>
            </a:extLst>
          </p:cNvPr>
          <p:cNvSpPr/>
          <p:nvPr/>
        </p:nvSpPr>
        <p:spPr>
          <a:xfrm>
            <a:off x="638222" y="1573300"/>
            <a:ext cx="1926077" cy="13132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Calibri"/>
                <a:ea typeface="+mn-ea"/>
                <a:cs typeface="+mn-cs"/>
              </a:rPr>
              <a:t>Tech/IP Competitive Advantage</a:t>
            </a:r>
          </a:p>
        </p:txBody>
      </p:sp>
      <p:sp>
        <p:nvSpPr>
          <p:cNvPr id="20" name="Rectangle 19">
            <a:extLst>
              <a:ext uri="{FF2B5EF4-FFF2-40B4-BE49-F238E27FC236}">
                <a16:creationId xmlns:a16="http://schemas.microsoft.com/office/drawing/2014/main" id="{69E86CB6-F90D-41D0-B07F-133E16E56DA3}"/>
              </a:ext>
            </a:extLst>
          </p:cNvPr>
          <p:cNvSpPr/>
          <p:nvPr/>
        </p:nvSpPr>
        <p:spPr>
          <a:xfrm>
            <a:off x="2661572" y="1576142"/>
            <a:ext cx="8657620" cy="1313234"/>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008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What is the unmet technological/medical need?</a:t>
            </a:r>
          </a:p>
          <a:p>
            <a:pPr marL="64008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How does it compare to the competition (latest publications, etc.)?</a:t>
            </a:r>
          </a:p>
          <a:p>
            <a:pPr marL="64008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a:ln>
                  <a:noFill/>
                </a:ln>
                <a:solidFill>
                  <a:prstClr val="white"/>
                </a:solidFill>
                <a:effectLst/>
                <a:uLnTx/>
                <a:uFillTx/>
                <a:latin typeface="Calibri" panose="020F0502020204030204"/>
                <a:ea typeface="+mn-ea"/>
                <a:cs typeface="+mn-cs"/>
              </a:rPr>
              <a:t>Will the IP still be competitive in 3-5 years time?</a:t>
            </a: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 </a:t>
            </a:r>
          </a:p>
        </p:txBody>
      </p:sp>
      <p:sp>
        <p:nvSpPr>
          <p:cNvPr id="2" name="Title 1">
            <a:extLst>
              <a:ext uri="{FF2B5EF4-FFF2-40B4-BE49-F238E27FC236}">
                <a16:creationId xmlns:a16="http://schemas.microsoft.com/office/drawing/2014/main" id="{9F6C2D5C-A156-426F-9669-6194D167B126}"/>
              </a:ext>
            </a:extLst>
          </p:cNvPr>
          <p:cNvSpPr>
            <a:spLocks noGrp="1"/>
          </p:cNvSpPr>
          <p:nvPr>
            <p:ph type="title"/>
          </p:nvPr>
        </p:nvSpPr>
        <p:spPr/>
        <p:txBody>
          <a:bodyPr/>
          <a:lstStyle/>
          <a:p>
            <a:r>
              <a:rPr lang="en-US">
                <a:solidFill>
                  <a:schemeClr val="accent1">
                    <a:lumMod val="50000"/>
                  </a:schemeClr>
                </a:solidFill>
              </a:rPr>
              <a:t>Assessment Criteria</a:t>
            </a:r>
          </a:p>
        </p:txBody>
      </p:sp>
      <p:sp>
        <p:nvSpPr>
          <p:cNvPr id="9" name="Slide Number Placeholder 4">
            <a:extLst>
              <a:ext uri="{FF2B5EF4-FFF2-40B4-BE49-F238E27FC236}">
                <a16:creationId xmlns:a16="http://schemas.microsoft.com/office/drawing/2014/main" id="{74E25D1B-2D49-4D51-AB2B-4D99BF118D90}"/>
              </a:ext>
            </a:extLst>
          </p:cNvPr>
          <p:cNvSpPr txBox="1">
            <a:spLocks/>
          </p:cNvSpPr>
          <p:nvPr/>
        </p:nvSpPr>
        <p:spPr>
          <a:xfrm>
            <a:off x="11755438" y="6492875"/>
            <a:ext cx="436562"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FAB17DF-BFF0-48D9-8913-D4B3AD811C57}" type="slidenum">
              <a:rPr kumimoji="0" lang="en-US" sz="12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US" sz="1200" b="1"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3351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4" name="Title 7">
            <a:extLst>
              <a:ext uri="{FF2B5EF4-FFF2-40B4-BE49-F238E27FC236}">
                <a16:creationId xmlns:a16="http://schemas.microsoft.com/office/drawing/2014/main" id="{1278BF9B-4730-4149-9168-34E361E67EEE}"/>
              </a:ext>
            </a:extLst>
          </p:cNvPr>
          <p:cNvSpPr>
            <a:spLocks noGrp="1"/>
          </p:cNvSpPr>
          <p:nvPr>
            <p:ph type="title"/>
          </p:nvPr>
        </p:nvSpPr>
        <p:spPr/>
        <p:txBody>
          <a:bodyPr/>
          <a:lstStyle/>
          <a:p>
            <a:r>
              <a:rPr lang="en-GB" b="1">
                <a:solidFill>
                  <a:schemeClr val="accent1">
                    <a:lumMod val="50000"/>
                  </a:schemeClr>
                </a:solidFill>
              </a:rPr>
              <a:t>Timeline for PLATINUM Grant</a:t>
            </a:r>
          </a:p>
        </p:txBody>
      </p:sp>
      <p:pic>
        <p:nvPicPr>
          <p:cNvPr id="11" name="Graphic 10" descr="Meeting">
            <a:extLst>
              <a:ext uri="{FF2B5EF4-FFF2-40B4-BE49-F238E27FC236}">
                <a16:creationId xmlns:a16="http://schemas.microsoft.com/office/drawing/2014/main" id="{0EE792F4-2A41-44DA-8B52-8D8D9A6C7D4F}"/>
              </a:ext>
            </a:extLst>
          </p:cNvPr>
          <p:cNvPicPr>
            <a:picLocks noChangeAspect="1"/>
          </p:cNvPicPr>
          <p:nvPr/>
        </p:nvPicPr>
        <p:blipFill>
          <a:blip r:embed="rId3" cstate="print">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8394991" y="1983522"/>
            <a:ext cx="1194612" cy="1194612"/>
          </a:xfrm>
          <a:prstGeom prst="rect">
            <a:avLst/>
          </a:prstGeom>
        </p:spPr>
      </p:pic>
      <p:pic>
        <p:nvPicPr>
          <p:cNvPr id="13" name="Graphic 12" descr="Presentation with checklist">
            <a:extLst>
              <a:ext uri="{FF2B5EF4-FFF2-40B4-BE49-F238E27FC236}">
                <a16:creationId xmlns:a16="http://schemas.microsoft.com/office/drawing/2014/main" id="{D9ABFAAE-6BA0-4D50-8819-6EA925D386DD}"/>
              </a:ext>
            </a:extLst>
          </p:cNvPr>
          <p:cNvPicPr>
            <a:picLocks noChangeAspect="1"/>
          </p:cNvPicPr>
          <p:nvPr/>
        </p:nvPicPr>
        <p:blipFill>
          <a:blip r:embed="rId5" cstate="print">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520679" y="2064102"/>
            <a:ext cx="1033452" cy="1033452"/>
          </a:xfrm>
          <a:prstGeom prst="rect">
            <a:avLst/>
          </a:prstGeom>
        </p:spPr>
      </p:pic>
      <p:pic>
        <p:nvPicPr>
          <p:cNvPr id="17" name="Graphic 16" descr="Document">
            <a:extLst>
              <a:ext uri="{FF2B5EF4-FFF2-40B4-BE49-F238E27FC236}">
                <a16:creationId xmlns:a16="http://schemas.microsoft.com/office/drawing/2014/main" id="{973EF8F8-A024-4F27-AEBF-12399F984103}"/>
              </a:ext>
            </a:extLst>
          </p:cNvPr>
          <p:cNvPicPr>
            <a:picLocks noChangeAspect="1"/>
          </p:cNvPicPr>
          <p:nvPr/>
        </p:nvPicPr>
        <p:blipFill>
          <a:blip r:embed="rId7" cstate="print">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163736" y="2123628"/>
            <a:ext cx="914400" cy="914400"/>
          </a:xfrm>
          <a:prstGeom prst="rect">
            <a:avLst/>
          </a:prstGeom>
        </p:spPr>
      </p:pic>
      <p:grpSp>
        <p:nvGrpSpPr>
          <p:cNvPr id="2" name="Group 1">
            <a:extLst>
              <a:ext uri="{FF2B5EF4-FFF2-40B4-BE49-F238E27FC236}">
                <a16:creationId xmlns:a16="http://schemas.microsoft.com/office/drawing/2014/main" id="{5B2C3E8C-AFDA-4959-9BAA-8939F3D192C9}"/>
              </a:ext>
            </a:extLst>
          </p:cNvPr>
          <p:cNvGrpSpPr/>
          <p:nvPr/>
        </p:nvGrpSpPr>
        <p:grpSpPr>
          <a:xfrm>
            <a:off x="522587" y="2083234"/>
            <a:ext cx="1520809" cy="995189"/>
            <a:chOff x="522587" y="2395616"/>
            <a:chExt cx="1520809" cy="995189"/>
          </a:xfrm>
        </p:grpSpPr>
        <p:pic>
          <p:nvPicPr>
            <p:cNvPr id="19" name="Graphic 18" descr="Presentation with media">
              <a:extLst>
                <a:ext uri="{FF2B5EF4-FFF2-40B4-BE49-F238E27FC236}">
                  <a16:creationId xmlns:a16="http://schemas.microsoft.com/office/drawing/2014/main" id="{CA4C11F0-F90E-4738-AB6C-C9AFF610CC4E}"/>
                </a:ext>
              </a:extLst>
            </p:cNvPr>
            <p:cNvPicPr>
              <a:picLocks noChangeAspect="1"/>
            </p:cNvPicPr>
            <p:nvPr/>
          </p:nvPicPr>
          <p:blipFill>
            <a:blip r:embed="rId9" cstate="print">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128996" y="2395616"/>
              <a:ext cx="914400" cy="914400"/>
            </a:xfrm>
            <a:prstGeom prst="rect">
              <a:avLst/>
            </a:prstGeom>
          </p:spPr>
        </p:pic>
        <p:pic>
          <p:nvPicPr>
            <p:cNvPr id="29" name="Graphic 28" descr="Lecturer">
              <a:extLst>
                <a:ext uri="{FF2B5EF4-FFF2-40B4-BE49-F238E27FC236}">
                  <a16:creationId xmlns:a16="http://schemas.microsoft.com/office/drawing/2014/main" id="{E2BDBAAF-D81F-4948-A644-C141F1824A59}"/>
                </a:ext>
              </a:extLst>
            </p:cNvPr>
            <p:cNvPicPr>
              <a:picLocks noChangeAspect="1"/>
            </p:cNvPicPr>
            <p:nvPr/>
          </p:nvPicPr>
          <p:blipFill>
            <a:blip r:embed="rId11" cstate="print">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522587" y="2476405"/>
              <a:ext cx="914400" cy="914400"/>
            </a:xfrm>
            <a:prstGeom prst="rect">
              <a:avLst/>
            </a:prstGeom>
          </p:spPr>
        </p:pic>
      </p:grpSp>
      <p:pic>
        <p:nvPicPr>
          <p:cNvPr id="33" name="Graphic 32" descr="Handshake">
            <a:extLst>
              <a:ext uri="{FF2B5EF4-FFF2-40B4-BE49-F238E27FC236}">
                <a16:creationId xmlns:a16="http://schemas.microsoft.com/office/drawing/2014/main" id="{57A5529D-4199-4A4C-AEC3-333BD24F3DCF}"/>
              </a:ext>
            </a:extLst>
          </p:cNvPr>
          <p:cNvPicPr>
            <a:picLocks noChangeAspect="1"/>
          </p:cNvPicPr>
          <p:nvPr/>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56494" y="1983522"/>
            <a:ext cx="1194612" cy="1194612"/>
          </a:xfrm>
          <a:prstGeom prst="rect">
            <a:avLst/>
          </a:prstGeom>
        </p:spPr>
      </p:pic>
      <p:sp>
        <p:nvSpPr>
          <p:cNvPr id="40" name="Rectangle 39">
            <a:extLst>
              <a:ext uri="{FF2B5EF4-FFF2-40B4-BE49-F238E27FC236}">
                <a16:creationId xmlns:a16="http://schemas.microsoft.com/office/drawing/2014/main" id="{2158BEFD-F70C-48C0-B39A-71444FAF69A0}"/>
              </a:ext>
            </a:extLst>
          </p:cNvPr>
          <p:cNvSpPr/>
          <p:nvPr/>
        </p:nvSpPr>
        <p:spPr>
          <a:xfrm>
            <a:off x="240895" y="3976376"/>
            <a:ext cx="2327279" cy="117724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757C83">
                    <a:lumMod val="50000"/>
                  </a:srgbClr>
                </a:solidFill>
                <a:effectLst/>
                <a:uLnTx/>
                <a:uFillTx/>
                <a:latin typeface="Calibri"/>
                <a:ea typeface="+mn-ea"/>
                <a:cs typeface="+mn-cs"/>
              </a:rPr>
              <a:t>1. Submit a short scientific deck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a:ln>
                <a:noFill/>
              </a:ln>
              <a:solidFill>
                <a:srgbClr val="C55A11"/>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757C83"/>
                </a:solidFill>
                <a:effectLst/>
                <a:uLnTx/>
                <a:uFillTx/>
                <a:latin typeface="Calibri"/>
                <a:ea typeface="+mn-ea"/>
                <a:cs typeface="+mn-cs"/>
              </a:rPr>
              <a:t>Applications are open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757C83"/>
                </a:solidFill>
                <a:effectLst/>
                <a:uLnTx/>
                <a:uFillTx/>
                <a:latin typeface="Calibri"/>
                <a:ea typeface="+mn-ea"/>
                <a:cs typeface="+mn-cs"/>
              </a:rPr>
              <a:t>29 Mar 2021 to 30 Apr 2021</a:t>
            </a:r>
            <a:endParaRPr kumimoji="0" lang="en-US" sz="1200" b="0" i="0" u="none" strike="noStrike" kern="1200" cap="none" spc="0" normalizeH="0" baseline="0" noProof="0">
              <a:ln>
                <a:noFill/>
              </a:ln>
              <a:solidFill>
                <a:srgbClr val="757C83"/>
              </a:solidFill>
              <a:effectLst/>
              <a:uLnTx/>
              <a:uFillTx/>
              <a:latin typeface="Calibri"/>
              <a:ea typeface="+mn-ea"/>
              <a:cs typeface="+mn-cs"/>
            </a:endParaRPr>
          </a:p>
        </p:txBody>
      </p:sp>
      <p:sp>
        <p:nvSpPr>
          <p:cNvPr id="43" name="Rectangle 42">
            <a:extLst>
              <a:ext uri="{FF2B5EF4-FFF2-40B4-BE49-F238E27FC236}">
                <a16:creationId xmlns:a16="http://schemas.microsoft.com/office/drawing/2014/main" id="{0DA3A12D-B9BE-430E-9794-E4E5854B6E2B}"/>
              </a:ext>
            </a:extLst>
          </p:cNvPr>
          <p:cNvSpPr/>
          <p:nvPr/>
        </p:nvSpPr>
        <p:spPr>
          <a:xfrm>
            <a:off x="2702195" y="3976376"/>
            <a:ext cx="2477733" cy="141577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9DD9">
                    <a:lumMod val="75000"/>
                  </a:srgbClr>
                </a:solidFill>
                <a:effectLst/>
                <a:uLnTx/>
                <a:uFillTx/>
                <a:latin typeface="Calibri"/>
                <a:ea typeface="+mn-ea"/>
                <a:cs typeface="+mn-cs"/>
              </a:rPr>
              <a:t>2. Review scientific decks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1" i="0" u="none" strike="noStrike" kern="1200" cap="none" spc="0" normalizeH="0" baseline="0" noProof="0">
              <a:ln>
                <a:noFill/>
              </a:ln>
              <a:solidFill>
                <a:srgbClr val="C55A11"/>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757C83"/>
                </a:solidFill>
                <a:effectLst/>
                <a:uLnTx/>
                <a:uFillTx/>
                <a:latin typeface="Calibri"/>
                <a:ea typeface="+mn-ea"/>
                <a:cs typeface="+mn-cs"/>
              </a:rPr>
              <a:t>Description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757C83"/>
                </a:solidFill>
                <a:effectLst/>
                <a:uLnTx/>
                <a:uFillTx/>
                <a:latin typeface="Calibri"/>
                <a:ea typeface="+mn-ea"/>
                <a:cs typeface="+mn-cs"/>
              </a:rPr>
              <a:t>Technology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757C83"/>
                </a:solidFill>
                <a:effectLst/>
                <a:uLnTx/>
                <a:uFillTx/>
                <a:latin typeface="Calibri"/>
                <a:ea typeface="+mn-ea"/>
                <a:cs typeface="+mn-cs"/>
              </a:rPr>
              <a:t>Existing or potential IP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757C83"/>
                </a:solidFill>
                <a:effectLst/>
                <a:uLnTx/>
                <a:uFillTx/>
                <a:latin typeface="Calibri"/>
                <a:ea typeface="+mn-ea"/>
                <a:cs typeface="+mn-cs"/>
              </a:rPr>
              <a:t>Proposed application</a:t>
            </a:r>
            <a:endParaRPr kumimoji="0" lang="en-US" sz="1200" b="0" i="0" u="none" strike="noStrike" kern="1200" cap="none" spc="0" normalizeH="0" baseline="0" noProof="0">
              <a:ln>
                <a:noFill/>
              </a:ln>
              <a:solidFill>
                <a:srgbClr val="757C83"/>
              </a:solidFill>
              <a:effectLst/>
              <a:uLnTx/>
              <a:uFillTx/>
              <a:latin typeface="Calibri"/>
              <a:ea typeface="+mn-ea"/>
              <a:cs typeface="+mn-cs"/>
            </a:endParaRPr>
          </a:p>
        </p:txBody>
      </p:sp>
      <p:sp>
        <p:nvSpPr>
          <p:cNvPr id="45" name="Rectangle 44">
            <a:extLst>
              <a:ext uri="{FF2B5EF4-FFF2-40B4-BE49-F238E27FC236}">
                <a16:creationId xmlns:a16="http://schemas.microsoft.com/office/drawing/2014/main" id="{05D4A2AC-ECC4-424C-A763-775A48CE5758}"/>
              </a:ext>
            </a:extLst>
          </p:cNvPr>
          <p:cNvSpPr/>
          <p:nvPr/>
        </p:nvSpPr>
        <p:spPr>
          <a:xfrm>
            <a:off x="5401488" y="3976376"/>
            <a:ext cx="2192654" cy="180049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BD0D9">
                    <a:lumMod val="75000"/>
                  </a:srgbClr>
                </a:solidFill>
                <a:effectLst/>
                <a:uLnTx/>
                <a:uFillTx/>
                <a:latin typeface="Calibri"/>
                <a:ea typeface="SimSun" panose="02010600030101010101" pitchFamily="2" charset="-122"/>
                <a:cs typeface="+mn-cs"/>
              </a:rPr>
              <a:t>3. Projects shortlisted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61E3A"/>
              </a:solidFill>
              <a:effectLst/>
              <a:uLnTx/>
              <a:uFillTx/>
              <a:latin typeface="Calibri"/>
              <a:ea typeface="SimSun"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757C83">
                    <a:lumMod val="75000"/>
                  </a:srgbClr>
                </a:solidFill>
                <a:effectLst/>
                <a:uLnTx/>
                <a:uFillTx/>
                <a:latin typeface="Calibri"/>
                <a:ea typeface="SimSun" panose="02010600030101010101" pitchFamily="2" charset="-122"/>
                <a:cs typeface="+mn-cs"/>
              </a:rPr>
              <a:t>Consultation with EVX Ventures </a:t>
            </a:r>
            <a:r>
              <a:rPr kumimoji="0" lang="en-SG" sz="1400" b="0" i="0" u="none" strike="noStrike" kern="1200" cap="none" spc="0" normalizeH="0" baseline="0" noProof="0">
                <a:ln>
                  <a:noFill/>
                </a:ln>
                <a:solidFill>
                  <a:srgbClr val="757C83">
                    <a:lumMod val="75000"/>
                  </a:srgbClr>
                </a:solidFill>
                <a:effectLst/>
                <a:uLnTx/>
                <a:uFillTx/>
                <a:latin typeface="Calibri"/>
                <a:ea typeface="+mn-ea"/>
                <a:cs typeface="+mn-cs"/>
              </a:rPr>
              <a:t>to prepare a full pitch deck for the final panel showcase </a:t>
            </a:r>
            <a:r>
              <a:rPr kumimoji="0" lang="en-US" sz="1400" b="0" i="0" u="none" strike="noStrike" kern="1200" cap="none" spc="0" normalizeH="0" baseline="0" noProof="0">
                <a:ln>
                  <a:noFill/>
                </a:ln>
                <a:solidFill>
                  <a:srgbClr val="757C83">
                    <a:lumMod val="75000"/>
                  </a:srgbClr>
                </a:solidFill>
                <a:effectLst/>
                <a:uLnTx/>
                <a:uFillTx/>
                <a:latin typeface="Calibri"/>
                <a:ea typeface="+mn-ea"/>
                <a:cs typeface="+mn-cs"/>
              </a:rPr>
              <a:t>(including Gantt chart showing budget and milestones)</a:t>
            </a:r>
            <a:endParaRPr kumimoji="0" lang="en-US" sz="1400" b="0" i="0" u="none" strike="noStrike" kern="1200" cap="none" spc="0" normalizeH="0" baseline="0" noProof="0">
              <a:ln>
                <a:noFill/>
              </a:ln>
              <a:solidFill>
                <a:srgbClr val="757C83">
                  <a:lumMod val="75000"/>
                </a:srgbClr>
              </a:solidFill>
              <a:effectLst/>
              <a:uLnTx/>
              <a:uFillTx/>
              <a:latin typeface="Calibri"/>
              <a:ea typeface="SimSun" panose="02010600030101010101" pitchFamily="2" charset="-122"/>
              <a:cs typeface="+mn-cs"/>
            </a:endParaRPr>
          </a:p>
        </p:txBody>
      </p:sp>
      <p:sp>
        <p:nvSpPr>
          <p:cNvPr id="48" name="Rectangle 47">
            <a:extLst>
              <a:ext uri="{FF2B5EF4-FFF2-40B4-BE49-F238E27FC236}">
                <a16:creationId xmlns:a16="http://schemas.microsoft.com/office/drawing/2014/main" id="{E8457F46-14AB-404A-B97C-27712683AE70}"/>
              </a:ext>
            </a:extLst>
          </p:cNvPr>
          <p:cNvSpPr/>
          <p:nvPr/>
        </p:nvSpPr>
        <p:spPr>
          <a:xfrm>
            <a:off x="7856643" y="3976376"/>
            <a:ext cx="2085242" cy="9387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10CF9B">
                    <a:lumMod val="50000"/>
                  </a:srgbClr>
                </a:solidFill>
                <a:effectLst/>
                <a:uLnTx/>
                <a:uFillTx/>
                <a:latin typeface="Calibri"/>
                <a:ea typeface="+mn-ea"/>
                <a:cs typeface="+mn-cs"/>
              </a:rPr>
              <a:t>4. Platform showcase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61E3A"/>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757C83">
                    <a:lumMod val="75000"/>
                  </a:srgbClr>
                </a:solidFill>
                <a:effectLst/>
                <a:uLnTx/>
                <a:uFillTx/>
                <a:latin typeface="Calibri"/>
                <a:ea typeface="+mn-ea"/>
                <a:cs typeface="+mn-cs"/>
              </a:rPr>
              <a:t>Pitches to selection committee</a:t>
            </a:r>
          </a:p>
        </p:txBody>
      </p:sp>
      <p:sp>
        <p:nvSpPr>
          <p:cNvPr id="51" name="Rectangle 50">
            <a:extLst>
              <a:ext uri="{FF2B5EF4-FFF2-40B4-BE49-F238E27FC236}">
                <a16:creationId xmlns:a16="http://schemas.microsoft.com/office/drawing/2014/main" id="{47BF0268-5A5D-463E-95CE-9E70211C3055}"/>
              </a:ext>
            </a:extLst>
          </p:cNvPr>
          <p:cNvSpPr/>
          <p:nvPr/>
        </p:nvSpPr>
        <p:spPr>
          <a:xfrm>
            <a:off x="10204384" y="3976376"/>
            <a:ext cx="1746721" cy="55399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A5C249">
                    <a:lumMod val="75000"/>
                  </a:srgbClr>
                </a:solidFill>
                <a:effectLst/>
                <a:uLnTx/>
                <a:uFillTx/>
                <a:latin typeface="Calibri"/>
                <a:ea typeface="+mn-ea"/>
                <a:cs typeface="+mn-cs"/>
              </a:rPr>
              <a:t>5. Grant awarded</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A5C249">
                  <a:lumMod val="75000"/>
                </a:srgbClr>
              </a:solidFill>
              <a:effectLst/>
              <a:uLnTx/>
              <a:uFillTx/>
              <a:latin typeface="Calibri"/>
              <a:ea typeface="+mn-ea"/>
              <a:cs typeface="+mn-cs"/>
            </a:endParaRPr>
          </a:p>
        </p:txBody>
      </p:sp>
      <p:grpSp>
        <p:nvGrpSpPr>
          <p:cNvPr id="59" name="Group 58">
            <a:extLst>
              <a:ext uri="{FF2B5EF4-FFF2-40B4-BE49-F238E27FC236}">
                <a16:creationId xmlns:a16="http://schemas.microsoft.com/office/drawing/2014/main" id="{C4F77A8E-C4C3-4DE3-9965-EE0B4A3E84F3}"/>
              </a:ext>
            </a:extLst>
          </p:cNvPr>
          <p:cNvGrpSpPr/>
          <p:nvPr/>
        </p:nvGrpSpPr>
        <p:grpSpPr>
          <a:xfrm>
            <a:off x="816158" y="3195190"/>
            <a:ext cx="10436206" cy="650820"/>
            <a:chOff x="1039305" y="3081359"/>
            <a:chExt cx="10308819" cy="462719"/>
          </a:xfrm>
        </p:grpSpPr>
        <p:cxnSp>
          <p:nvCxnSpPr>
            <p:cNvPr id="7" name="Straight Connector 6">
              <a:extLst>
                <a:ext uri="{FF2B5EF4-FFF2-40B4-BE49-F238E27FC236}">
                  <a16:creationId xmlns:a16="http://schemas.microsoft.com/office/drawing/2014/main" id="{36BEA302-8561-4243-B119-4B651871EC03}"/>
                </a:ext>
              </a:extLst>
            </p:cNvPr>
            <p:cNvCxnSpPr>
              <a:cxnSpLocks/>
            </p:cNvCxnSpPr>
            <p:nvPr/>
          </p:nvCxnSpPr>
          <p:spPr>
            <a:xfrm flipV="1">
              <a:off x="1194649" y="3314947"/>
              <a:ext cx="10026803" cy="7809"/>
            </a:xfrm>
            <a:prstGeom prst="line">
              <a:avLst/>
            </a:prstGeom>
            <a:ln w="28575">
              <a:solidFill>
                <a:srgbClr val="061E3A"/>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77F0D5C9-9B6F-49CE-98B2-3AA338CAA8F7}"/>
                </a:ext>
              </a:extLst>
            </p:cNvPr>
            <p:cNvCxnSpPr>
              <a:cxnSpLocks/>
            </p:cNvCxnSpPr>
            <p:nvPr/>
          </p:nvCxnSpPr>
          <p:spPr>
            <a:xfrm flipH="1">
              <a:off x="1039305" y="3096310"/>
              <a:ext cx="310688" cy="442645"/>
            </a:xfrm>
            <a:prstGeom prst="line">
              <a:avLst/>
            </a:prstGeom>
            <a:ln w="28575">
              <a:solidFill>
                <a:srgbClr val="061E3A"/>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499FEEE-131E-43A8-A66F-1F99326E8DA8}"/>
                </a:ext>
              </a:extLst>
            </p:cNvPr>
            <p:cNvCxnSpPr>
              <a:cxnSpLocks/>
            </p:cNvCxnSpPr>
            <p:nvPr/>
          </p:nvCxnSpPr>
          <p:spPr>
            <a:xfrm flipH="1">
              <a:off x="3137987" y="3094803"/>
              <a:ext cx="310688" cy="442645"/>
            </a:xfrm>
            <a:prstGeom prst="line">
              <a:avLst/>
            </a:prstGeom>
            <a:ln w="28575">
              <a:solidFill>
                <a:srgbClr val="061E3A"/>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9E92B65-8EED-444D-B815-E601EFE1C21C}"/>
                </a:ext>
              </a:extLst>
            </p:cNvPr>
            <p:cNvCxnSpPr>
              <a:cxnSpLocks/>
            </p:cNvCxnSpPr>
            <p:nvPr/>
          </p:nvCxnSpPr>
          <p:spPr>
            <a:xfrm flipH="1">
              <a:off x="5636574" y="3094803"/>
              <a:ext cx="310688" cy="442645"/>
            </a:xfrm>
            <a:prstGeom prst="line">
              <a:avLst/>
            </a:prstGeom>
            <a:ln w="28575">
              <a:solidFill>
                <a:srgbClr val="061E3A"/>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FE93708-29E2-42F9-BE3C-4657B41ABA5F}"/>
                </a:ext>
              </a:extLst>
            </p:cNvPr>
            <p:cNvCxnSpPr>
              <a:cxnSpLocks/>
            </p:cNvCxnSpPr>
            <p:nvPr/>
          </p:nvCxnSpPr>
          <p:spPr>
            <a:xfrm flipH="1">
              <a:off x="8833213" y="3081359"/>
              <a:ext cx="310688" cy="442645"/>
            </a:xfrm>
            <a:prstGeom prst="line">
              <a:avLst/>
            </a:prstGeom>
            <a:ln w="28575">
              <a:solidFill>
                <a:srgbClr val="061E3A"/>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F3F1CC1-FEDD-49BA-9C80-4F35314605D6}"/>
                </a:ext>
              </a:extLst>
            </p:cNvPr>
            <p:cNvCxnSpPr>
              <a:cxnSpLocks/>
            </p:cNvCxnSpPr>
            <p:nvPr/>
          </p:nvCxnSpPr>
          <p:spPr>
            <a:xfrm flipH="1">
              <a:off x="11037436" y="3101433"/>
              <a:ext cx="310688" cy="442645"/>
            </a:xfrm>
            <a:prstGeom prst="line">
              <a:avLst/>
            </a:prstGeom>
            <a:ln w="28575">
              <a:solidFill>
                <a:srgbClr val="061E3A"/>
              </a:solidFill>
            </a:ln>
          </p:spPr>
          <p:style>
            <a:lnRef idx="1">
              <a:schemeClr val="accent1"/>
            </a:lnRef>
            <a:fillRef idx="0">
              <a:schemeClr val="accent1"/>
            </a:fillRef>
            <a:effectRef idx="0">
              <a:schemeClr val="accent1"/>
            </a:effectRef>
            <a:fontRef idx="minor">
              <a:schemeClr val="tx1"/>
            </a:fontRef>
          </p:style>
        </p:cxnSp>
      </p:grpSp>
      <p:cxnSp>
        <p:nvCxnSpPr>
          <p:cNvPr id="65" name="Straight Arrow Connector 64">
            <a:extLst>
              <a:ext uri="{FF2B5EF4-FFF2-40B4-BE49-F238E27FC236}">
                <a16:creationId xmlns:a16="http://schemas.microsoft.com/office/drawing/2014/main" id="{5F65C591-0868-4299-8631-5717712240BF}"/>
              </a:ext>
            </a:extLst>
          </p:cNvPr>
          <p:cNvCxnSpPr>
            <a:cxnSpLocks/>
          </p:cNvCxnSpPr>
          <p:nvPr/>
        </p:nvCxnSpPr>
        <p:spPr>
          <a:xfrm flipV="1">
            <a:off x="3164843" y="3669569"/>
            <a:ext cx="2303812" cy="433"/>
          </a:xfrm>
          <a:prstGeom prst="straightConnector1">
            <a:avLst/>
          </a:prstGeom>
          <a:ln w="19050">
            <a:solidFill>
              <a:schemeClr val="accent2">
                <a:lumMod val="75000"/>
              </a:schemeClr>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A570DD90-387E-491B-97EA-21EBB516ADDB}"/>
              </a:ext>
            </a:extLst>
          </p:cNvPr>
          <p:cNvSpPr txBox="1"/>
          <p:nvPr/>
        </p:nvSpPr>
        <p:spPr>
          <a:xfrm>
            <a:off x="3797010" y="3134998"/>
            <a:ext cx="1080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9DD9">
                    <a:lumMod val="75000"/>
                  </a:srgbClr>
                </a:solidFill>
                <a:effectLst/>
                <a:uLnTx/>
                <a:uFillTx/>
                <a:latin typeface="Calibri"/>
                <a:ea typeface="+mn-ea"/>
                <a:cs typeface="+mn-cs"/>
              </a:rPr>
              <a:t>4 weeks</a:t>
            </a:r>
          </a:p>
        </p:txBody>
      </p:sp>
      <p:cxnSp>
        <p:nvCxnSpPr>
          <p:cNvPr id="68" name="Straight Arrow Connector 67">
            <a:extLst>
              <a:ext uri="{FF2B5EF4-FFF2-40B4-BE49-F238E27FC236}">
                <a16:creationId xmlns:a16="http://schemas.microsoft.com/office/drawing/2014/main" id="{1C3D5F50-3C9E-4C83-A95A-FBAC2FA356AD}"/>
              </a:ext>
            </a:extLst>
          </p:cNvPr>
          <p:cNvCxnSpPr>
            <a:cxnSpLocks/>
          </p:cNvCxnSpPr>
          <p:nvPr/>
        </p:nvCxnSpPr>
        <p:spPr>
          <a:xfrm flipV="1">
            <a:off x="5644637" y="3676453"/>
            <a:ext cx="3007198" cy="14332"/>
          </a:xfrm>
          <a:prstGeom prst="straightConnector1">
            <a:avLst/>
          </a:prstGeom>
          <a:ln w="19050">
            <a:solidFill>
              <a:schemeClr val="accent3">
                <a:lumMod val="75000"/>
              </a:schemeClr>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CAE02891-58FF-4CFE-8C24-B1A4DCE1A9FE}"/>
              </a:ext>
            </a:extLst>
          </p:cNvPr>
          <p:cNvSpPr txBox="1"/>
          <p:nvPr/>
        </p:nvSpPr>
        <p:spPr>
          <a:xfrm>
            <a:off x="6608236" y="3134998"/>
            <a:ext cx="1080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BD0D9">
                    <a:lumMod val="75000"/>
                  </a:srgbClr>
                </a:solidFill>
                <a:effectLst/>
                <a:uLnTx/>
                <a:uFillTx/>
                <a:latin typeface="Calibri"/>
                <a:ea typeface="+mn-ea"/>
                <a:cs typeface="+mn-cs"/>
              </a:rPr>
              <a:t> 6 weeks</a:t>
            </a:r>
          </a:p>
        </p:txBody>
      </p:sp>
      <p:cxnSp>
        <p:nvCxnSpPr>
          <p:cNvPr id="71" name="Straight Arrow Connector 70">
            <a:extLst>
              <a:ext uri="{FF2B5EF4-FFF2-40B4-BE49-F238E27FC236}">
                <a16:creationId xmlns:a16="http://schemas.microsoft.com/office/drawing/2014/main" id="{14348032-E6A2-445C-8CC9-0791B0703394}"/>
              </a:ext>
            </a:extLst>
          </p:cNvPr>
          <p:cNvCxnSpPr>
            <a:cxnSpLocks/>
          </p:cNvCxnSpPr>
          <p:nvPr/>
        </p:nvCxnSpPr>
        <p:spPr>
          <a:xfrm flipV="1">
            <a:off x="8851377" y="3690785"/>
            <a:ext cx="2085242" cy="13117"/>
          </a:xfrm>
          <a:prstGeom prst="straightConnector1">
            <a:avLst/>
          </a:prstGeom>
          <a:ln w="19050">
            <a:solidFill>
              <a:schemeClr val="accent4">
                <a:lumMod val="50000"/>
              </a:schemeClr>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0B51F2FE-B445-4B81-A5AD-CE1CBAE71149}"/>
              </a:ext>
            </a:extLst>
          </p:cNvPr>
          <p:cNvSpPr txBox="1"/>
          <p:nvPr/>
        </p:nvSpPr>
        <p:spPr>
          <a:xfrm>
            <a:off x="9353998" y="3134998"/>
            <a:ext cx="10800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10CF9B">
                    <a:lumMod val="50000"/>
                  </a:srgbClr>
                </a:solidFill>
                <a:effectLst/>
                <a:uLnTx/>
                <a:uFillTx/>
                <a:latin typeface="Calibri"/>
                <a:ea typeface="+mn-ea"/>
                <a:cs typeface="+mn-cs"/>
              </a:rPr>
              <a:t>1 week</a:t>
            </a:r>
          </a:p>
        </p:txBody>
      </p:sp>
      <p:sp>
        <p:nvSpPr>
          <p:cNvPr id="4" name="Rectangle 3">
            <a:extLst>
              <a:ext uri="{FF2B5EF4-FFF2-40B4-BE49-F238E27FC236}">
                <a16:creationId xmlns:a16="http://schemas.microsoft.com/office/drawing/2014/main" id="{E8CD366F-3AA1-8746-944A-B04978A283DF}"/>
              </a:ext>
            </a:extLst>
          </p:cNvPr>
          <p:cNvSpPr/>
          <p:nvPr/>
        </p:nvSpPr>
        <p:spPr>
          <a:xfrm>
            <a:off x="2626305" y="1471075"/>
            <a:ext cx="1989263"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9DD9">
                    <a:lumMod val="75000"/>
                  </a:srgbClr>
                </a:solidFill>
                <a:effectLst/>
                <a:uLnTx/>
                <a:uFillTx/>
                <a:latin typeface="Calibri"/>
                <a:ea typeface="+mn-ea"/>
                <a:cs typeface="+mn-cs"/>
              </a:rPr>
              <a:t>APPLICATIONS CLOSE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9DD9">
                    <a:lumMod val="75000"/>
                  </a:srgbClr>
                </a:solidFill>
                <a:effectLst/>
                <a:uLnTx/>
                <a:uFillTx/>
                <a:latin typeface="Calibri"/>
                <a:ea typeface="+mn-ea"/>
                <a:cs typeface="+mn-cs"/>
              </a:rPr>
              <a:t>30 Apr 2021</a:t>
            </a:r>
          </a:p>
        </p:txBody>
      </p:sp>
      <p:sp>
        <p:nvSpPr>
          <p:cNvPr id="37" name="Rectangle 36">
            <a:extLst>
              <a:ext uri="{FF2B5EF4-FFF2-40B4-BE49-F238E27FC236}">
                <a16:creationId xmlns:a16="http://schemas.microsoft.com/office/drawing/2014/main" id="{8EF002C7-32F0-FF4C-ABD0-3CB5E66EC2C7}"/>
              </a:ext>
            </a:extLst>
          </p:cNvPr>
          <p:cNvSpPr/>
          <p:nvPr/>
        </p:nvSpPr>
        <p:spPr>
          <a:xfrm>
            <a:off x="4573310" y="1471075"/>
            <a:ext cx="2928190"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BD0D9">
                    <a:lumMod val="75000"/>
                  </a:srgbClr>
                </a:solidFill>
                <a:effectLst/>
                <a:uLnTx/>
                <a:uFillTx/>
                <a:latin typeface="Calibri"/>
                <a:ea typeface="+mn-ea"/>
                <a:cs typeface="+mn-cs"/>
              </a:rPr>
              <a:t>PROJECTS SHORTLISTED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BD0D9">
                    <a:lumMod val="75000"/>
                  </a:srgbClr>
                </a:solidFill>
                <a:effectLst/>
                <a:uLnTx/>
                <a:uFillTx/>
                <a:latin typeface="Calibri"/>
                <a:ea typeface="+mn-ea"/>
                <a:cs typeface="+mn-cs"/>
              </a:rPr>
              <a:t>31 May 2021</a:t>
            </a:r>
          </a:p>
        </p:txBody>
      </p:sp>
      <p:sp>
        <p:nvSpPr>
          <p:cNvPr id="38" name="Rectangle 37">
            <a:extLst>
              <a:ext uri="{FF2B5EF4-FFF2-40B4-BE49-F238E27FC236}">
                <a16:creationId xmlns:a16="http://schemas.microsoft.com/office/drawing/2014/main" id="{C40ED1CE-6CBF-764A-B036-4E22F92B0E68}"/>
              </a:ext>
            </a:extLst>
          </p:cNvPr>
          <p:cNvSpPr/>
          <p:nvPr/>
        </p:nvSpPr>
        <p:spPr>
          <a:xfrm>
            <a:off x="7240774" y="1471075"/>
            <a:ext cx="3503046" cy="58477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10CF9B">
                    <a:lumMod val="50000"/>
                  </a:srgbClr>
                </a:solidFill>
                <a:effectLst/>
                <a:uLnTx/>
                <a:uFillTx/>
                <a:latin typeface="Calibri"/>
                <a:ea typeface="+mn-ea"/>
                <a:cs typeface="+mn-cs"/>
              </a:rPr>
              <a:t>PITCH TO THE SELECTION COMMITTEE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10CF9B">
                    <a:lumMod val="50000"/>
                  </a:srgbClr>
                </a:solidFill>
                <a:effectLst/>
                <a:uLnTx/>
                <a:uFillTx/>
                <a:latin typeface="Calibri"/>
                <a:ea typeface="+mn-ea"/>
                <a:cs typeface="+mn-cs"/>
              </a:rPr>
              <a:t>16 Jul 2021</a:t>
            </a:r>
          </a:p>
        </p:txBody>
      </p:sp>
      <p:sp>
        <p:nvSpPr>
          <p:cNvPr id="41" name="Rectangle 40">
            <a:extLst>
              <a:ext uri="{FF2B5EF4-FFF2-40B4-BE49-F238E27FC236}">
                <a16:creationId xmlns:a16="http://schemas.microsoft.com/office/drawing/2014/main" id="{14E82523-0073-974C-BD2F-5355E6D57D66}"/>
              </a:ext>
            </a:extLst>
          </p:cNvPr>
          <p:cNvSpPr/>
          <p:nvPr/>
        </p:nvSpPr>
        <p:spPr>
          <a:xfrm>
            <a:off x="10965841" y="1471075"/>
            <a:ext cx="899221"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A5C249">
                    <a:lumMod val="75000"/>
                  </a:srgbClr>
                </a:solidFill>
                <a:effectLst/>
                <a:uLnTx/>
                <a:uFillTx/>
                <a:latin typeface="Calibri"/>
                <a:ea typeface="+mn-ea"/>
                <a:cs typeface="+mn-cs"/>
              </a:rPr>
              <a:t>RESULTS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A5C249">
                    <a:lumMod val="75000"/>
                  </a:srgbClr>
                </a:solidFill>
                <a:effectLst/>
                <a:uLnTx/>
                <a:uFillTx/>
                <a:latin typeface="Calibri"/>
                <a:ea typeface="+mn-ea"/>
                <a:cs typeface="+mn-cs"/>
              </a:rPr>
              <a:t>Jul 2021</a:t>
            </a:r>
          </a:p>
        </p:txBody>
      </p:sp>
      <p:sp>
        <p:nvSpPr>
          <p:cNvPr id="52" name="Rectangle 51">
            <a:extLst>
              <a:ext uri="{FF2B5EF4-FFF2-40B4-BE49-F238E27FC236}">
                <a16:creationId xmlns:a16="http://schemas.microsoft.com/office/drawing/2014/main" id="{DAD73A75-BA51-9C44-8196-F0816350E81E}"/>
              </a:ext>
            </a:extLst>
          </p:cNvPr>
          <p:cNvSpPr/>
          <p:nvPr/>
        </p:nvSpPr>
        <p:spPr>
          <a:xfrm>
            <a:off x="355807" y="1471075"/>
            <a:ext cx="1943160"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17406D">
                    <a:lumMod val="50000"/>
                  </a:srgbClr>
                </a:solidFill>
                <a:effectLst/>
                <a:uLnTx/>
                <a:uFillTx/>
                <a:latin typeface="Calibri"/>
                <a:ea typeface="+mn-ea"/>
                <a:cs typeface="+mn-cs"/>
              </a:rPr>
              <a:t>APPLICATIONS OPEN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17406D">
                    <a:lumMod val="50000"/>
                  </a:srgbClr>
                </a:solidFill>
                <a:effectLst/>
                <a:uLnTx/>
                <a:uFillTx/>
                <a:latin typeface="Calibri"/>
                <a:ea typeface="+mn-ea"/>
                <a:cs typeface="+mn-cs"/>
              </a:rPr>
              <a:t>29 Mar 2021</a:t>
            </a:r>
          </a:p>
        </p:txBody>
      </p:sp>
      <p:sp>
        <p:nvSpPr>
          <p:cNvPr id="39" name="Title 1">
            <a:extLst>
              <a:ext uri="{FF2B5EF4-FFF2-40B4-BE49-F238E27FC236}">
                <a16:creationId xmlns:a16="http://schemas.microsoft.com/office/drawing/2014/main" id="{64C42BAD-060B-4EBE-91AA-DE2BA5755DB2}"/>
              </a:ext>
            </a:extLst>
          </p:cNvPr>
          <p:cNvSpPr txBox="1">
            <a:spLocks/>
          </p:cNvSpPr>
          <p:nvPr/>
        </p:nvSpPr>
        <p:spPr>
          <a:xfrm>
            <a:off x="257452" y="955735"/>
            <a:ext cx="10540399" cy="442668"/>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2800" b="0" kern="1200">
                <a:solidFill>
                  <a:srgbClr val="00206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200"/>
              </a:spcAft>
              <a:buClrTx/>
              <a:buSzTx/>
              <a:buFontTx/>
              <a:buNone/>
              <a:tabLst/>
              <a:defRPr/>
            </a:pPr>
            <a:r>
              <a:rPr kumimoji="0" lang="en-GB" sz="1800" b="0" i="1" u="none" strike="noStrike" kern="1200" cap="none" spc="0" normalizeH="0" baseline="0" noProof="0">
                <a:ln>
                  <a:noFill/>
                </a:ln>
                <a:solidFill>
                  <a:prstClr val="white">
                    <a:lumMod val="50000"/>
                  </a:prstClr>
                </a:solidFill>
                <a:effectLst/>
                <a:uLnTx/>
                <a:uFillTx/>
                <a:latin typeface="Calibri" panose="020F0502020204030204"/>
                <a:ea typeface="+mj-ea"/>
                <a:cs typeface="+mj-cs"/>
              </a:rPr>
              <a:t>Rapid 3-month Process from Application Close to Grant Award</a:t>
            </a:r>
          </a:p>
        </p:txBody>
      </p:sp>
      <p:sp>
        <p:nvSpPr>
          <p:cNvPr id="44" name="Slide Number Placeholder 4">
            <a:extLst>
              <a:ext uri="{FF2B5EF4-FFF2-40B4-BE49-F238E27FC236}">
                <a16:creationId xmlns:a16="http://schemas.microsoft.com/office/drawing/2014/main" id="{3E22F2DF-726E-4515-977C-BE51D56BAFFF}"/>
              </a:ext>
            </a:extLst>
          </p:cNvPr>
          <p:cNvSpPr txBox="1">
            <a:spLocks/>
          </p:cNvSpPr>
          <p:nvPr/>
        </p:nvSpPr>
        <p:spPr>
          <a:xfrm>
            <a:off x="11755438" y="6492875"/>
            <a:ext cx="436562"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FAB17DF-BFF0-48D9-8913-D4B3AD811C57}" type="slidenum">
              <a:rPr kumimoji="0" lang="en-US" sz="12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200" b="1" i="0" u="none" strike="noStrike" kern="1200" cap="none" spc="0" normalizeH="0" baseline="0" noProof="0">
              <a:ln>
                <a:noFill/>
              </a:ln>
              <a:solidFill>
                <a:prstClr val="white"/>
              </a:solidFill>
              <a:effectLst/>
              <a:uLnTx/>
              <a:uFillTx/>
              <a:latin typeface="Calibri"/>
              <a:ea typeface="+mn-ea"/>
              <a:cs typeface="+mn-cs"/>
            </a:endParaRPr>
          </a:p>
        </p:txBody>
      </p:sp>
      <p:sp>
        <p:nvSpPr>
          <p:cNvPr id="47" name="Rectangle 46">
            <a:extLst>
              <a:ext uri="{FF2B5EF4-FFF2-40B4-BE49-F238E27FC236}">
                <a16:creationId xmlns:a16="http://schemas.microsoft.com/office/drawing/2014/main" id="{C7ECD8B1-E5DB-4050-B84A-D98C501E7E09}"/>
              </a:ext>
            </a:extLst>
          </p:cNvPr>
          <p:cNvSpPr/>
          <p:nvPr/>
        </p:nvSpPr>
        <p:spPr>
          <a:xfrm>
            <a:off x="279028" y="6001092"/>
            <a:ext cx="11011469" cy="369332"/>
          </a:xfrm>
          <a:prstGeom prst="rect">
            <a:avLst/>
          </a:prstGeom>
          <a:solidFill>
            <a:srgbClr val="002060"/>
          </a:solidFill>
          <a:ln>
            <a:noFill/>
          </a:ln>
        </p:spPr>
        <p:txBody>
          <a:bodyPr wrap="squar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a:ln>
                  <a:noFill/>
                </a:ln>
                <a:solidFill>
                  <a:prstClr val="white"/>
                </a:solidFill>
                <a:effectLst/>
                <a:uLnTx/>
                <a:uFillTx/>
                <a:latin typeface="Calibri "/>
                <a:ea typeface="+mn-ea"/>
                <a:cs typeface="+mn-cs"/>
              </a:rPr>
              <a:t>Send your applications or any enquiries to </a:t>
            </a:r>
            <a:r>
              <a:rPr kumimoji="0" lang="en-US" sz="1800" b="1" i="0" u="none" strike="noStrike" kern="1200" cap="none" spc="0" normalizeH="0" baseline="0" noProof="0" err="1">
                <a:ln>
                  <a:noFill/>
                </a:ln>
                <a:solidFill>
                  <a:prstClr val="white"/>
                </a:solidFill>
                <a:effectLst/>
                <a:uLnTx/>
                <a:uFillTx/>
                <a:latin typeface="Calibri "/>
                <a:ea typeface="+mn-ea"/>
                <a:cs typeface="+mn-cs"/>
                <a:hlinkClick r:id="rId15">
                  <a:extLst>
                    <a:ext uri="{A12FA001-AC4F-418D-AE19-62706E023703}">
                      <ahyp:hlinkClr xmlns:ahyp="http://schemas.microsoft.com/office/drawing/2018/hyperlinkcolor" val="tx"/>
                    </a:ext>
                  </a:extLst>
                </a:hlinkClick>
              </a:rPr>
              <a:t>platinum@evx.ventures</a:t>
            </a:r>
            <a:r>
              <a:rPr kumimoji="0" lang="en-US" sz="1800" b="1" i="0" u="none" strike="noStrike" kern="1200" cap="none" spc="0" normalizeH="0" baseline="0" noProof="0">
                <a:ln>
                  <a:noFill/>
                </a:ln>
                <a:solidFill>
                  <a:prstClr val="white"/>
                </a:solidFill>
                <a:effectLst/>
                <a:uLnTx/>
                <a:uFillTx/>
                <a:latin typeface="Calibri "/>
                <a:ea typeface="+mn-ea"/>
                <a:cs typeface="+mn-cs"/>
              </a:rPr>
              <a:t> </a:t>
            </a:r>
          </a:p>
        </p:txBody>
      </p:sp>
    </p:spTree>
    <p:extLst>
      <p:ext uri="{BB962C8B-B14F-4D97-AF65-F5344CB8AC3E}">
        <p14:creationId xmlns:p14="http://schemas.microsoft.com/office/powerpoint/2010/main" val="58884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28D031F-1AB3-7B4C-BEA9-E56FDF3FF58D}"/>
              </a:ext>
            </a:extLst>
          </p:cNvPr>
          <p:cNvSpPr txBox="1"/>
          <p:nvPr/>
        </p:nvSpPr>
        <p:spPr>
          <a:xfrm>
            <a:off x="384027" y="2853527"/>
            <a:ext cx="11498772" cy="334707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2060"/>
                </a:solidFill>
                <a:effectLst/>
                <a:uLnTx/>
                <a:uFillTx/>
                <a:latin typeface="Calibri"/>
                <a:ea typeface="+mn-ea"/>
                <a:cs typeface="+mn-cs"/>
              </a:rPr>
              <a:t>Applicant particulars </a:t>
            </a:r>
            <a:r>
              <a:rPr kumimoji="0" lang="en-US" sz="1800" b="0" i="0" u="none" strike="noStrike" kern="1200" cap="none" spc="0" normalizeH="0" baseline="0" noProof="0">
                <a:ln>
                  <a:noFill/>
                </a:ln>
                <a:solidFill>
                  <a:srgbClr val="002060"/>
                </a:solidFill>
                <a:effectLst/>
                <a:uLnTx/>
                <a:uFillTx/>
                <a:latin typeface="Calibri"/>
                <a:ea typeface="+mn-ea"/>
                <a:cs typeface="+mn-cs"/>
              </a:rPr>
              <a:t>– 1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0206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2060"/>
                </a:solidFill>
                <a:effectLst/>
                <a:uLnTx/>
                <a:uFillTx/>
                <a:latin typeface="Calibri"/>
                <a:ea typeface="+mn-ea"/>
                <a:cs typeface="+mn-cs"/>
              </a:rPr>
              <a:t>Summary of proposed Platform Technology</a:t>
            </a:r>
            <a:r>
              <a:rPr kumimoji="0" lang="en-US" sz="1800" b="0" i="0" u="none" strike="noStrike" kern="1200" cap="none" spc="0" normalizeH="0" baseline="0" noProof="0">
                <a:ln>
                  <a:noFill/>
                </a:ln>
                <a:solidFill>
                  <a:srgbClr val="002060"/>
                </a:solidFill>
                <a:effectLst/>
                <a:uLnTx/>
                <a:uFillTx/>
                <a:latin typeface="Calibri"/>
                <a:ea typeface="+mn-ea"/>
                <a:cs typeface="+mn-cs"/>
              </a:rPr>
              <a:t> – A maximum of 3 slides</a:t>
            </a:r>
          </a:p>
          <a:p>
            <a:pPr marL="3600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a:ln>
                  <a:noFill/>
                </a:ln>
                <a:solidFill>
                  <a:srgbClr val="002060"/>
                </a:solidFill>
                <a:effectLst/>
                <a:uLnTx/>
                <a:uFillTx/>
                <a:latin typeface="Calibri"/>
                <a:ea typeface="+mn-ea"/>
                <a:cs typeface="+mn-cs"/>
              </a:rPr>
              <a:t>Provide an overall summary of the platform technology and its advantages </a:t>
            </a:r>
            <a:endParaRPr kumimoji="0" lang="en-SG" sz="1800" b="0" i="0" u="none" strike="noStrike" kern="1200" cap="none" spc="0" normalizeH="0" baseline="0" noProof="0">
              <a:ln>
                <a:noFill/>
              </a:ln>
              <a:solidFill>
                <a:srgbClr val="002060"/>
              </a:solidFill>
              <a:effectLst/>
              <a:uLnTx/>
              <a:uFillTx/>
              <a:latin typeface="Calibri"/>
              <a:ea typeface="+mn-ea"/>
              <a:cs typeface="+mn-cs"/>
            </a:endParaRPr>
          </a:p>
          <a:p>
            <a:pPr marL="3600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a:ln>
                  <a:noFill/>
                </a:ln>
                <a:solidFill>
                  <a:srgbClr val="002060"/>
                </a:solidFill>
                <a:effectLst/>
                <a:uLnTx/>
                <a:uFillTx/>
                <a:latin typeface="Calibri"/>
                <a:ea typeface="+mn-ea"/>
                <a:cs typeface="+mn-cs"/>
              </a:rPr>
              <a:t>Outline the possible therapies that can be developed using the platform</a:t>
            </a:r>
            <a:endParaRPr kumimoji="0" lang="en-SG" sz="1800" b="0" i="0" u="none" strike="noStrike" kern="1200" cap="none" spc="0" normalizeH="0" baseline="0" noProof="0">
              <a:ln>
                <a:noFill/>
              </a:ln>
              <a:solidFill>
                <a:srgbClr val="002060"/>
              </a:solidFill>
              <a:effectLst/>
              <a:uLnTx/>
              <a:uFillTx/>
              <a:latin typeface="Calibri"/>
              <a:ea typeface="+mn-ea"/>
              <a:cs typeface="+mn-cs"/>
            </a:endParaRPr>
          </a:p>
          <a:p>
            <a:pPr marL="3600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a:ln>
                  <a:noFill/>
                </a:ln>
                <a:solidFill>
                  <a:srgbClr val="002060"/>
                </a:solidFill>
                <a:effectLst/>
                <a:uLnTx/>
                <a:uFillTx/>
                <a:latin typeface="Calibri"/>
                <a:ea typeface="+mn-ea"/>
                <a:cs typeface="+mn-cs"/>
              </a:rPr>
              <a:t>What specific application is your lead product in and why?</a:t>
            </a:r>
            <a:endParaRPr kumimoji="0" lang="en-SG" sz="1800" b="0" i="0" u="none" strike="noStrike" kern="1200" cap="none" spc="0" normalizeH="0" baseline="0" noProof="0">
              <a:ln>
                <a:noFill/>
              </a:ln>
              <a:solidFill>
                <a:srgbClr val="00206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a:ln>
                <a:noFill/>
              </a:ln>
              <a:solidFill>
                <a:srgbClr val="00206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2060"/>
                </a:solidFill>
                <a:effectLst/>
                <a:uLnTx/>
                <a:uFillTx/>
                <a:latin typeface="Calibri"/>
                <a:ea typeface="+mn-ea"/>
                <a:cs typeface="+mn-cs"/>
              </a:rPr>
              <a:t>Background IP Status</a:t>
            </a:r>
            <a:r>
              <a:rPr kumimoji="0" lang="en-US" sz="1800" b="0" i="0" u="none" strike="noStrike" kern="1200" cap="none" spc="0" normalizeH="0" baseline="0" noProof="0">
                <a:ln>
                  <a:noFill/>
                </a:ln>
                <a:solidFill>
                  <a:srgbClr val="002060"/>
                </a:solidFill>
                <a:effectLst/>
                <a:uLnTx/>
                <a:uFillTx/>
                <a:latin typeface="Calibri"/>
                <a:ea typeface="+mn-ea"/>
                <a:cs typeface="+mn-cs"/>
              </a:rPr>
              <a:t>- 1 slide</a:t>
            </a:r>
          </a:p>
          <a:p>
            <a:pPr marL="3600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002060"/>
                </a:solidFill>
                <a:effectLst/>
                <a:uLnTx/>
                <a:uFillTx/>
                <a:latin typeface="Calibri"/>
                <a:ea typeface="+mn-ea"/>
                <a:cs typeface="+mn-cs"/>
              </a:rPr>
              <a:t>Have any Technology Disclosures/Patent applications for background IP been filed with A*STAR?</a:t>
            </a:r>
          </a:p>
          <a:p>
            <a:pPr marL="3600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002060"/>
                </a:solidFill>
                <a:effectLst/>
                <a:uLnTx/>
                <a:uFillTx/>
                <a:latin typeface="Calibri"/>
                <a:ea typeface="+mn-ea"/>
                <a:cs typeface="+mn-cs"/>
              </a:rPr>
              <a:t>Have you collaborated with any industry partners in the development of your platform technology, past and present? </a:t>
            </a:r>
          </a:p>
          <a:p>
            <a:pPr marL="36000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srgbClr val="002060"/>
                </a:solidFill>
                <a:effectLst/>
                <a:uLnTx/>
                <a:uFillTx/>
                <a:latin typeface="Calibri"/>
                <a:ea typeface="+mn-ea"/>
                <a:cs typeface="+mn-cs"/>
              </a:rPr>
              <a:t>Is the background IP or any potential future foreground IP jointly owned by an industry partner?</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b="0" i="0" u="none" strike="noStrike" kern="1200" cap="none" spc="0" normalizeH="0" baseline="0" noProof="0">
              <a:ln>
                <a:noFill/>
              </a:ln>
              <a:solidFill>
                <a:srgbClr val="00206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2060"/>
                </a:solidFill>
                <a:effectLst/>
                <a:uLnTx/>
                <a:uFillTx/>
                <a:latin typeface="Calibri"/>
                <a:ea typeface="+mn-ea"/>
                <a:cs typeface="+mn-cs"/>
              </a:rPr>
              <a:t>Research Slides </a:t>
            </a:r>
            <a:r>
              <a:rPr kumimoji="0" lang="en-US" sz="1800" b="0" i="0" u="none" strike="noStrike" kern="1200" cap="none" spc="0" normalizeH="0" baseline="0" noProof="0">
                <a:ln>
                  <a:noFill/>
                </a:ln>
                <a:solidFill>
                  <a:srgbClr val="002060"/>
                </a:solidFill>
                <a:effectLst/>
                <a:uLnTx/>
                <a:uFillTx/>
                <a:latin typeface="Calibri"/>
                <a:ea typeface="+mn-ea"/>
                <a:cs typeface="+mn-cs"/>
              </a:rPr>
              <a:t>– A maximum of 30 slides</a:t>
            </a:r>
          </a:p>
        </p:txBody>
      </p:sp>
      <p:pic>
        <p:nvPicPr>
          <p:cNvPr id="3" name="Graphic 2" descr="Stopwatch">
            <a:extLst>
              <a:ext uri="{FF2B5EF4-FFF2-40B4-BE49-F238E27FC236}">
                <a16:creationId xmlns:a16="http://schemas.microsoft.com/office/drawing/2014/main" id="{130E8C25-4D3C-514F-B3F7-77C1EAF5D2EE}"/>
              </a:ext>
            </a:extLst>
          </p:cNvPr>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627550" y="1194408"/>
            <a:ext cx="548640" cy="548640"/>
          </a:xfrm>
          <a:prstGeom prst="rect">
            <a:avLst/>
          </a:prstGeom>
        </p:spPr>
      </p:pic>
      <p:pic>
        <p:nvPicPr>
          <p:cNvPr id="15" name="Graphic 14" descr="Lock">
            <a:extLst>
              <a:ext uri="{FF2B5EF4-FFF2-40B4-BE49-F238E27FC236}">
                <a16:creationId xmlns:a16="http://schemas.microsoft.com/office/drawing/2014/main" id="{C0F70876-A5C7-B44F-96EC-CB04EFC7C35C}"/>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27550" y="1922522"/>
            <a:ext cx="548640" cy="548640"/>
          </a:xfrm>
          <a:prstGeom prst="rect">
            <a:avLst/>
          </a:prstGeom>
        </p:spPr>
      </p:pic>
      <p:sp>
        <p:nvSpPr>
          <p:cNvPr id="16" name="Rectangle 15">
            <a:extLst>
              <a:ext uri="{FF2B5EF4-FFF2-40B4-BE49-F238E27FC236}">
                <a16:creationId xmlns:a16="http://schemas.microsoft.com/office/drawing/2014/main" id="{34E21638-2B77-F840-AA15-23A74DAC7AA6}"/>
              </a:ext>
            </a:extLst>
          </p:cNvPr>
          <p:cNvSpPr/>
          <p:nvPr/>
        </p:nvSpPr>
        <p:spPr>
          <a:xfrm>
            <a:off x="1220574" y="1284062"/>
            <a:ext cx="10237343"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lumMod val="85000"/>
                    <a:lumOff val="15000"/>
                  </a:prstClr>
                </a:solidFill>
                <a:effectLst/>
                <a:uLnTx/>
                <a:uFillTx/>
                <a:latin typeface="Calibri"/>
                <a:ea typeface="+mn-ea"/>
                <a:cs typeface="+mn-cs"/>
              </a:rPr>
              <a:t>Quick &amp; easy application (summary, basic administrative information and a scientific presentation deck)</a:t>
            </a:r>
          </a:p>
        </p:txBody>
      </p:sp>
      <p:sp>
        <p:nvSpPr>
          <p:cNvPr id="17" name="Rectangle 16">
            <a:extLst>
              <a:ext uri="{FF2B5EF4-FFF2-40B4-BE49-F238E27FC236}">
                <a16:creationId xmlns:a16="http://schemas.microsoft.com/office/drawing/2014/main" id="{8E17D900-75BC-B240-A070-CDE586D8D700}"/>
              </a:ext>
            </a:extLst>
          </p:cNvPr>
          <p:cNvSpPr/>
          <p:nvPr/>
        </p:nvSpPr>
        <p:spPr>
          <a:xfrm>
            <a:off x="1220574" y="2012176"/>
            <a:ext cx="10072562"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lumMod val="85000"/>
                    <a:lumOff val="15000"/>
                  </a:prstClr>
                </a:solidFill>
                <a:effectLst/>
                <a:uLnTx/>
                <a:uFillTx/>
                <a:latin typeface="Calibri"/>
                <a:ea typeface="+mn-ea"/>
                <a:cs typeface="+mn-cs"/>
              </a:rPr>
              <a:t>Please only include </a:t>
            </a:r>
            <a:r>
              <a:rPr kumimoji="0" lang="en-US" sz="1800" b="1" i="0" u="none" strike="noStrike" kern="1200" cap="none" spc="0" normalizeH="0" baseline="0" noProof="0">
                <a:ln>
                  <a:noFill/>
                </a:ln>
                <a:solidFill>
                  <a:prstClr val="black">
                    <a:lumMod val="85000"/>
                    <a:lumOff val="15000"/>
                  </a:prstClr>
                </a:solidFill>
                <a:effectLst/>
                <a:uLnTx/>
                <a:uFillTx/>
                <a:latin typeface="Calibri"/>
                <a:ea typeface="+mn-ea"/>
                <a:cs typeface="+mn-cs"/>
              </a:rPr>
              <a:t>non-confidential </a:t>
            </a:r>
            <a:r>
              <a:rPr kumimoji="0" lang="en-US" sz="1800" b="0" i="0" u="none" strike="noStrike" kern="1200" cap="none" spc="0" normalizeH="0" baseline="0" noProof="0">
                <a:ln>
                  <a:noFill/>
                </a:ln>
                <a:solidFill>
                  <a:prstClr val="black">
                    <a:lumMod val="85000"/>
                    <a:lumOff val="15000"/>
                  </a:prstClr>
                </a:solidFill>
                <a:effectLst/>
                <a:uLnTx/>
                <a:uFillTx/>
                <a:latin typeface="Calibri"/>
                <a:ea typeface="+mn-ea"/>
                <a:cs typeface="+mn-cs"/>
              </a:rPr>
              <a:t>information for the initial application (e.g. by redacting target names) </a:t>
            </a:r>
          </a:p>
        </p:txBody>
      </p:sp>
      <p:sp>
        <p:nvSpPr>
          <p:cNvPr id="7" name="Title 6">
            <a:extLst>
              <a:ext uri="{FF2B5EF4-FFF2-40B4-BE49-F238E27FC236}">
                <a16:creationId xmlns:a16="http://schemas.microsoft.com/office/drawing/2014/main" id="{9B343FE7-2D92-4923-8CE2-641D11E35065}"/>
              </a:ext>
            </a:extLst>
          </p:cNvPr>
          <p:cNvSpPr>
            <a:spLocks noGrp="1"/>
          </p:cNvSpPr>
          <p:nvPr>
            <p:ph type="title"/>
          </p:nvPr>
        </p:nvSpPr>
        <p:spPr/>
        <p:txBody>
          <a:bodyPr/>
          <a:lstStyle/>
          <a:p>
            <a:r>
              <a:rPr lang="en-US">
                <a:solidFill>
                  <a:schemeClr val="accent1">
                    <a:lumMod val="50000"/>
                  </a:schemeClr>
                </a:solidFill>
              </a:rPr>
              <a:t>Application Procedure</a:t>
            </a:r>
            <a:endParaRPr lang="en-GB">
              <a:solidFill>
                <a:schemeClr val="accent1">
                  <a:lumMod val="50000"/>
                </a:schemeClr>
              </a:solidFill>
            </a:endParaRPr>
          </a:p>
        </p:txBody>
      </p:sp>
      <p:sp>
        <p:nvSpPr>
          <p:cNvPr id="9" name="Slide Number Placeholder 4">
            <a:extLst>
              <a:ext uri="{FF2B5EF4-FFF2-40B4-BE49-F238E27FC236}">
                <a16:creationId xmlns:a16="http://schemas.microsoft.com/office/drawing/2014/main" id="{42EA198B-15C9-4143-A03C-F861FDFB6EE9}"/>
              </a:ext>
            </a:extLst>
          </p:cNvPr>
          <p:cNvSpPr txBox="1">
            <a:spLocks/>
          </p:cNvSpPr>
          <p:nvPr/>
        </p:nvSpPr>
        <p:spPr>
          <a:xfrm>
            <a:off x="11755438" y="6492875"/>
            <a:ext cx="436562"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FAB17DF-BFF0-48D9-8913-D4B3AD811C57}" type="slidenum">
              <a:rPr kumimoji="0" lang="en-US" sz="12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200" b="1"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912426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27351-13BE-4D5B-835C-06D0C7F985FA}"/>
              </a:ext>
            </a:extLst>
          </p:cNvPr>
          <p:cNvSpPr>
            <a:spLocks noGrp="1"/>
          </p:cNvSpPr>
          <p:nvPr>
            <p:ph type="ctrTitle"/>
          </p:nvPr>
        </p:nvSpPr>
        <p:spPr>
          <a:xfrm>
            <a:off x="449244" y="3313899"/>
            <a:ext cx="11108018" cy="933018"/>
          </a:xfrm>
        </p:spPr>
        <p:txBody>
          <a:bodyPr>
            <a:noAutofit/>
          </a:bodyPr>
          <a:lstStyle/>
          <a:p>
            <a:r>
              <a:rPr lang="en-US" sz="3600"/>
              <a:t>Platinum Grant LOI (with A*STAR)</a:t>
            </a:r>
            <a:endParaRPr lang="en-SG" sz="3600"/>
          </a:p>
        </p:txBody>
      </p:sp>
      <p:sp>
        <p:nvSpPr>
          <p:cNvPr id="3" name="Subtitle 2">
            <a:extLst>
              <a:ext uri="{FF2B5EF4-FFF2-40B4-BE49-F238E27FC236}">
                <a16:creationId xmlns:a16="http://schemas.microsoft.com/office/drawing/2014/main" id="{59916C91-FA59-4CB9-90D8-DBEFCD67EF53}"/>
              </a:ext>
            </a:extLst>
          </p:cNvPr>
          <p:cNvSpPr>
            <a:spLocks noGrp="1"/>
          </p:cNvSpPr>
          <p:nvPr>
            <p:ph type="subTitle" idx="1"/>
          </p:nvPr>
        </p:nvSpPr>
        <p:spPr>
          <a:xfrm>
            <a:off x="449244" y="4239170"/>
            <a:ext cx="9144000" cy="800599"/>
          </a:xfrm>
        </p:spPr>
        <p:txBody>
          <a:bodyPr>
            <a:normAutofit/>
          </a:bodyPr>
          <a:lstStyle/>
          <a:p>
            <a:pPr algn="l"/>
            <a:r>
              <a:rPr lang="en-US" sz="1600" dirty="0"/>
              <a:t>Add names of PIs and Co-PIs</a:t>
            </a:r>
            <a:br>
              <a:rPr lang="en-US" sz="1600" dirty="0"/>
            </a:br>
            <a:r>
              <a:rPr lang="en-US" sz="1600" dirty="0"/>
              <a:t>E.g. PI name	Research Institute</a:t>
            </a:r>
            <a:br>
              <a:rPr lang="en-US" sz="1600" dirty="0"/>
            </a:br>
            <a:r>
              <a:rPr lang="en-US" sz="1600" dirty="0"/>
              <a:t>Co-PI name	Research Institute</a:t>
            </a:r>
          </a:p>
        </p:txBody>
      </p:sp>
    </p:spTree>
    <p:extLst>
      <p:ext uri="{BB962C8B-B14F-4D97-AF65-F5344CB8AC3E}">
        <p14:creationId xmlns:p14="http://schemas.microsoft.com/office/powerpoint/2010/main" val="624609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690CB97-5FDD-4104-9563-9CE7924990EA}"/>
              </a:ext>
            </a:extLst>
          </p:cNvPr>
          <p:cNvSpPr>
            <a:spLocks noGrp="1"/>
          </p:cNvSpPr>
          <p:nvPr>
            <p:ph type="title"/>
          </p:nvPr>
        </p:nvSpPr>
        <p:spPr/>
        <p:txBody>
          <a:bodyPr/>
          <a:lstStyle/>
          <a:p>
            <a:r>
              <a:rPr lang="en-US">
                <a:solidFill>
                  <a:schemeClr val="accent1">
                    <a:lumMod val="50000"/>
                  </a:schemeClr>
                </a:solidFill>
              </a:rPr>
              <a:t>Applicant Particulars </a:t>
            </a:r>
            <a:endParaRPr lang="en-SG">
              <a:solidFill>
                <a:schemeClr val="accent1">
                  <a:lumMod val="50000"/>
                </a:schemeClr>
              </a:solidFill>
            </a:endParaRPr>
          </a:p>
        </p:txBody>
      </p:sp>
      <p:graphicFrame>
        <p:nvGraphicFramePr>
          <p:cNvPr id="6" name="Table 5">
            <a:extLst>
              <a:ext uri="{FF2B5EF4-FFF2-40B4-BE49-F238E27FC236}">
                <a16:creationId xmlns:a16="http://schemas.microsoft.com/office/drawing/2014/main" id="{4149A946-6E90-41E6-AE1C-03AF1812433C}"/>
              </a:ext>
            </a:extLst>
          </p:cNvPr>
          <p:cNvGraphicFramePr>
            <a:graphicFrameLocks noGrp="1"/>
          </p:cNvGraphicFramePr>
          <p:nvPr/>
        </p:nvGraphicFramePr>
        <p:xfrm>
          <a:off x="838200" y="1748239"/>
          <a:ext cx="10515600" cy="2329320"/>
        </p:xfrm>
        <a:graphic>
          <a:graphicData uri="http://schemas.openxmlformats.org/drawingml/2006/table">
            <a:tbl>
              <a:tblPr firstRow="1" firstCol="1" bandRow="1">
                <a:tableStyleId>{D7AC3CCA-C797-4891-BE02-D94E43425B78}</a:tableStyleId>
              </a:tblPr>
              <a:tblGrid>
                <a:gridCol w="3503798">
                  <a:extLst>
                    <a:ext uri="{9D8B030D-6E8A-4147-A177-3AD203B41FA5}">
                      <a16:colId xmlns:a16="http://schemas.microsoft.com/office/drawing/2014/main" val="3928468798"/>
                    </a:ext>
                  </a:extLst>
                </a:gridCol>
                <a:gridCol w="3505901">
                  <a:extLst>
                    <a:ext uri="{9D8B030D-6E8A-4147-A177-3AD203B41FA5}">
                      <a16:colId xmlns:a16="http://schemas.microsoft.com/office/drawing/2014/main" val="2510645437"/>
                    </a:ext>
                  </a:extLst>
                </a:gridCol>
                <a:gridCol w="3505901">
                  <a:extLst>
                    <a:ext uri="{9D8B030D-6E8A-4147-A177-3AD203B41FA5}">
                      <a16:colId xmlns:a16="http://schemas.microsoft.com/office/drawing/2014/main" val="3405542038"/>
                    </a:ext>
                  </a:extLst>
                </a:gridCol>
              </a:tblGrid>
              <a:tr h="465864">
                <a:tc gridSpan="3">
                  <a:txBody>
                    <a:bodyPr/>
                    <a:lstStyle/>
                    <a:p>
                      <a:pPr marL="0" marR="0" algn="l">
                        <a:lnSpc>
                          <a:spcPct val="115000"/>
                        </a:lnSpc>
                        <a:spcBef>
                          <a:spcPts val="0"/>
                        </a:spcBef>
                        <a:spcAft>
                          <a:spcPts val="0"/>
                        </a:spcAft>
                      </a:pPr>
                      <a:r>
                        <a:rPr lang="en-GB" sz="1600">
                          <a:effectLst/>
                        </a:rPr>
                        <a:t>Project Title:</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1836259067"/>
                  </a:ext>
                </a:extLst>
              </a:tr>
              <a:tr h="465864">
                <a:tc gridSpan="3">
                  <a:txBody>
                    <a:bodyPr/>
                    <a:lstStyle/>
                    <a:p>
                      <a:pPr marL="0" marR="0" algn="l">
                        <a:lnSpc>
                          <a:spcPct val="115000"/>
                        </a:lnSpc>
                        <a:spcBef>
                          <a:spcPts val="0"/>
                        </a:spcBef>
                        <a:spcAft>
                          <a:spcPts val="0"/>
                        </a:spcAft>
                      </a:pPr>
                      <a:r>
                        <a:rPr lang="en-GB" sz="1600">
                          <a:effectLst/>
                        </a:rPr>
                        <a:t>Principal Investigator:</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1921294817"/>
                  </a:ext>
                </a:extLst>
              </a:tr>
              <a:tr h="465864">
                <a:tc>
                  <a:txBody>
                    <a:bodyPr/>
                    <a:lstStyle/>
                    <a:p>
                      <a:pPr marL="0" marR="0" algn="l">
                        <a:lnSpc>
                          <a:spcPct val="115000"/>
                        </a:lnSpc>
                        <a:spcBef>
                          <a:spcPts val="0"/>
                        </a:spcBef>
                        <a:spcAft>
                          <a:spcPts val="0"/>
                        </a:spcAft>
                      </a:pPr>
                      <a:r>
                        <a:rPr lang="en-GB" sz="1600">
                          <a:effectLst/>
                        </a:rPr>
                        <a:t>Institution: [Name of A*STAR RI]</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pPr>
                      <a:r>
                        <a:rPr lang="en-GB" sz="1600">
                          <a:effectLst/>
                        </a:rPr>
                        <a:t>E-mail Address:</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pPr>
                      <a:r>
                        <a:rPr lang="en-GB" sz="1600">
                          <a:effectLst/>
                        </a:rPr>
                        <a:t>Telephone No.:</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2202878"/>
                  </a:ext>
                </a:extLst>
              </a:tr>
              <a:tr h="465864">
                <a:tc gridSpan="3">
                  <a:txBody>
                    <a:bodyPr/>
                    <a:lstStyle/>
                    <a:p>
                      <a:pPr marL="0" marR="0" algn="l">
                        <a:lnSpc>
                          <a:spcPct val="115000"/>
                        </a:lnSpc>
                        <a:spcBef>
                          <a:spcPts val="0"/>
                        </a:spcBef>
                        <a:spcAft>
                          <a:spcPts val="0"/>
                        </a:spcAft>
                      </a:pPr>
                      <a:r>
                        <a:rPr lang="en-GB" sz="1600">
                          <a:effectLst/>
                        </a:rPr>
                        <a:t>Co-Principal Investigator* (if applicable):</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3772207801"/>
                  </a:ext>
                </a:extLst>
              </a:tr>
              <a:tr h="465864">
                <a:tc>
                  <a:txBody>
                    <a:bodyPr/>
                    <a:lstStyle/>
                    <a:p>
                      <a:pPr marL="0" marR="0" algn="l">
                        <a:lnSpc>
                          <a:spcPct val="115000"/>
                        </a:lnSpc>
                        <a:spcBef>
                          <a:spcPts val="0"/>
                        </a:spcBef>
                        <a:spcAft>
                          <a:spcPts val="0"/>
                        </a:spcAft>
                      </a:pPr>
                      <a:r>
                        <a:rPr lang="en-GB" sz="1600">
                          <a:effectLst/>
                        </a:rPr>
                        <a:t>Institution:</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pPr>
                      <a:r>
                        <a:rPr lang="en-GB" sz="1600">
                          <a:effectLst/>
                        </a:rPr>
                        <a:t>E-mail Address:</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pPr>
                      <a:r>
                        <a:rPr lang="en-GB" sz="1600">
                          <a:effectLst/>
                        </a:rPr>
                        <a:t>Telephone No.:</a:t>
                      </a:r>
                      <a:endParaRPr lang="en-SG"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71338920"/>
                  </a:ext>
                </a:extLst>
              </a:tr>
            </a:tbl>
          </a:graphicData>
        </a:graphic>
      </p:graphicFrame>
      <p:sp>
        <p:nvSpPr>
          <p:cNvPr id="7" name="TextBox 6">
            <a:extLst>
              <a:ext uri="{FF2B5EF4-FFF2-40B4-BE49-F238E27FC236}">
                <a16:creationId xmlns:a16="http://schemas.microsoft.com/office/drawing/2014/main" id="{47F7C6FC-210E-4D31-8904-4BE6EE35524C}"/>
              </a:ext>
            </a:extLst>
          </p:cNvPr>
          <p:cNvSpPr txBox="1"/>
          <p:nvPr/>
        </p:nvSpPr>
        <p:spPr>
          <a:xfrm>
            <a:off x="669956" y="4423788"/>
            <a:ext cx="249408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Maximum of 1 co-investigator</a:t>
            </a:r>
          </a:p>
        </p:txBody>
      </p:sp>
    </p:spTree>
    <p:extLst>
      <p:ext uri="{BB962C8B-B14F-4D97-AF65-F5344CB8AC3E}">
        <p14:creationId xmlns:p14="http://schemas.microsoft.com/office/powerpoint/2010/main" val="2258248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C12B8E8-3860-4040-8827-E8A2C77829B1}"/>
              </a:ext>
            </a:extLst>
          </p:cNvPr>
          <p:cNvSpPr>
            <a:spLocks noGrp="1"/>
          </p:cNvSpPr>
          <p:nvPr>
            <p:ph idx="1"/>
          </p:nvPr>
        </p:nvSpPr>
        <p:spPr>
          <a:xfrm>
            <a:off x="325823" y="1350676"/>
            <a:ext cx="11655972" cy="5210380"/>
          </a:xfrm>
        </p:spPr>
        <p:txBody>
          <a:bodyPr>
            <a:normAutofit/>
          </a:bodyPr>
          <a:lstStyle/>
          <a:p>
            <a:pPr marL="0" indent="0">
              <a:lnSpc>
                <a:spcPct val="114000"/>
              </a:lnSpc>
              <a:spcAft>
                <a:spcPts val="300"/>
              </a:spcAft>
              <a:buNone/>
            </a:pPr>
            <a:r>
              <a:rPr lang="en-US" dirty="0"/>
              <a:t>EVX Ventures is an experienced venture builder – we have seen many scientific slide decks. EVX is able to assess the platform technology from a scientific presentation deck + use of competitive intelligence databases</a:t>
            </a:r>
          </a:p>
          <a:p>
            <a:pPr marL="228594" marR="0" lvl="0" indent="-228594" algn="l" defTabSz="914377" rtl="0" eaLnBrk="1" fontAlgn="auto" latinLnBrk="0" hangingPunct="1">
              <a:lnSpc>
                <a:spcPct val="114000"/>
              </a:lnSpc>
              <a:spcBef>
                <a:spcPts val="600"/>
              </a:spcBef>
              <a:spcAft>
                <a:spcPts val="12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a:ea typeface="+mn-ea"/>
                <a:cs typeface="+mn-cs"/>
              </a:rPr>
              <a:t>To make this a painless application, other a summary and basic administrative information, we simply request a scientific presentation deck. This is what is presented at seminars and conferences.</a:t>
            </a:r>
          </a:p>
          <a:p>
            <a:pPr marL="228594" marR="0" lvl="0" indent="-228594" algn="l" defTabSz="914377" rtl="0" eaLnBrk="1" fontAlgn="auto" latinLnBrk="0" hangingPunct="1">
              <a:lnSpc>
                <a:spcPct val="114000"/>
              </a:lnSpc>
              <a:spcBef>
                <a:spcPts val="600"/>
              </a:spcBef>
              <a:spcAft>
                <a:spcPts val="12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a:ea typeface="+mn-ea"/>
                <a:cs typeface="+mn-cs"/>
              </a:rPr>
              <a:t>EVX and BMRC have signed a non-disclosure agreement (NDA) covering all BMRC RIs. While typically only non-confidential data is included, you may want to consider also including unpublished data if it adds compelling evidence. Your data will be kept in the strictest confidence in accordance to the signed NDA</a:t>
            </a:r>
          </a:p>
          <a:p>
            <a:pPr marL="228594" marR="0" lvl="0" indent="-228594" algn="l" defTabSz="914377" rtl="0" eaLnBrk="1" fontAlgn="auto" latinLnBrk="0" hangingPunct="1">
              <a:lnSpc>
                <a:spcPct val="114000"/>
              </a:lnSpc>
              <a:spcBef>
                <a:spcPts val="600"/>
              </a:spcBef>
              <a:spcAft>
                <a:spcPts val="120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E7E6E6">
                    <a:lumMod val="25000"/>
                  </a:srgbClr>
                </a:solidFill>
                <a:effectLst/>
                <a:uLnTx/>
                <a:uFillTx/>
                <a:latin typeface="Calibri"/>
                <a:ea typeface="+mn-ea"/>
                <a:cs typeface="+mn-cs"/>
              </a:rPr>
              <a:t>EVX and A*STAR will do the heavy lifting of reading through the application and shortlist candidates for the Final Submission. Shortlisted candidates will be notified via email. Only in the Final Submission will PIs need to include Aims, Timelines, Milestones and Deliverables and Budget. Please refer to the Final Submission template</a:t>
            </a:r>
            <a:endParaRPr kumimoji="0" lang="en-SG" sz="2000" b="0" i="0" u="none" strike="noStrike" kern="1200" cap="none" spc="0" normalizeH="0" baseline="0" noProof="0" dirty="0">
              <a:ln>
                <a:noFill/>
              </a:ln>
              <a:solidFill>
                <a:srgbClr val="E7E6E6">
                  <a:lumMod val="25000"/>
                </a:srgbClr>
              </a:solidFill>
              <a:effectLst/>
              <a:uLnTx/>
              <a:uFillTx/>
              <a:latin typeface="Calibri"/>
              <a:ea typeface="+mn-ea"/>
              <a:cs typeface="+mn-cs"/>
            </a:endParaRPr>
          </a:p>
        </p:txBody>
      </p:sp>
      <p:sp>
        <p:nvSpPr>
          <p:cNvPr id="3" name="Title 2">
            <a:extLst>
              <a:ext uri="{FF2B5EF4-FFF2-40B4-BE49-F238E27FC236}">
                <a16:creationId xmlns:a16="http://schemas.microsoft.com/office/drawing/2014/main" id="{533BEE3D-9421-44D0-8BCF-C9425E705941}"/>
              </a:ext>
            </a:extLst>
          </p:cNvPr>
          <p:cNvSpPr>
            <a:spLocks noGrp="1"/>
          </p:cNvSpPr>
          <p:nvPr>
            <p:ph type="title"/>
          </p:nvPr>
        </p:nvSpPr>
        <p:spPr/>
        <p:txBody>
          <a:bodyPr/>
          <a:lstStyle/>
          <a:p>
            <a:r>
              <a:rPr lang="en-US">
                <a:solidFill>
                  <a:schemeClr val="accent1">
                    <a:lumMod val="50000"/>
                  </a:schemeClr>
                </a:solidFill>
              </a:rPr>
              <a:t>Instructions</a:t>
            </a:r>
            <a:endParaRPr lang="en-SG">
              <a:solidFill>
                <a:schemeClr val="accent1">
                  <a:lumMod val="50000"/>
                </a:schemeClr>
              </a:solidFill>
            </a:endParaRPr>
          </a:p>
        </p:txBody>
      </p:sp>
    </p:spTree>
    <p:extLst>
      <p:ext uri="{BB962C8B-B14F-4D97-AF65-F5344CB8AC3E}">
        <p14:creationId xmlns:p14="http://schemas.microsoft.com/office/powerpoint/2010/main" val="2855513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49D680-539D-41F6-A79C-02D029AF61C3}"/>
              </a:ext>
            </a:extLst>
          </p:cNvPr>
          <p:cNvSpPr>
            <a:spLocks noGrp="1"/>
          </p:cNvSpPr>
          <p:nvPr>
            <p:ph type="title"/>
          </p:nvPr>
        </p:nvSpPr>
        <p:spPr/>
        <p:txBody>
          <a:bodyPr/>
          <a:lstStyle/>
          <a:p>
            <a:r>
              <a:rPr lang="en-US">
                <a:solidFill>
                  <a:schemeClr val="accent1">
                    <a:lumMod val="50000"/>
                  </a:schemeClr>
                </a:solidFill>
              </a:rPr>
              <a:t>Summary of Platform Technology (3 slides max)</a:t>
            </a:r>
            <a:endParaRPr lang="en-SG">
              <a:solidFill>
                <a:schemeClr val="accent1">
                  <a:lumMod val="50000"/>
                </a:schemeClr>
              </a:solidFill>
            </a:endParaRPr>
          </a:p>
        </p:txBody>
      </p:sp>
      <p:sp>
        <p:nvSpPr>
          <p:cNvPr id="5" name="Content Placeholder 4">
            <a:extLst>
              <a:ext uri="{FF2B5EF4-FFF2-40B4-BE49-F238E27FC236}">
                <a16:creationId xmlns:a16="http://schemas.microsoft.com/office/drawing/2014/main" id="{7181A6D6-2638-44CE-90A0-9368CD280107}"/>
              </a:ext>
            </a:extLst>
          </p:cNvPr>
          <p:cNvSpPr>
            <a:spLocks noGrp="1"/>
          </p:cNvSpPr>
          <p:nvPr>
            <p:ph idx="1"/>
          </p:nvPr>
        </p:nvSpPr>
        <p:spPr/>
        <p:txBody>
          <a:bodyPr/>
          <a:lstStyle/>
          <a:p>
            <a:r>
              <a:rPr lang="en-AU"/>
              <a:t>Provide an overall summary of the platform technology and its advantages </a:t>
            </a:r>
            <a:endParaRPr lang="en-SG"/>
          </a:p>
          <a:p>
            <a:pPr lvl="0"/>
            <a:endParaRPr lang="en-AU"/>
          </a:p>
          <a:p>
            <a:pPr lvl="0"/>
            <a:endParaRPr lang="en-AU"/>
          </a:p>
          <a:p>
            <a:pPr lvl="0"/>
            <a:endParaRPr lang="en-AU"/>
          </a:p>
          <a:p>
            <a:pPr lvl="0"/>
            <a:r>
              <a:rPr lang="en-AU"/>
              <a:t>Outline the possible therapies that can be developed using the platform</a:t>
            </a:r>
            <a:endParaRPr lang="en-SG"/>
          </a:p>
          <a:p>
            <a:pPr lvl="0"/>
            <a:endParaRPr lang="en-AU"/>
          </a:p>
          <a:p>
            <a:pPr lvl="0"/>
            <a:endParaRPr lang="en-AU"/>
          </a:p>
          <a:p>
            <a:pPr lvl="0"/>
            <a:endParaRPr lang="en-AU"/>
          </a:p>
          <a:p>
            <a:pPr lvl="0"/>
            <a:r>
              <a:rPr lang="en-AU"/>
              <a:t>What specific application is your lead product in and why?</a:t>
            </a:r>
            <a:endParaRPr lang="en-SG"/>
          </a:p>
          <a:p>
            <a:endParaRPr lang="en-SG"/>
          </a:p>
        </p:txBody>
      </p:sp>
    </p:spTree>
    <p:extLst>
      <p:ext uri="{BB962C8B-B14F-4D97-AF65-F5344CB8AC3E}">
        <p14:creationId xmlns:p14="http://schemas.microsoft.com/office/powerpoint/2010/main" val="1464518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49D680-539D-41F6-A79C-02D029AF61C3}"/>
              </a:ext>
            </a:extLst>
          </p:cNvPr>
          <p:cNvSpPr>
            <a:spLocks noGrp="1"/>
          </p:cNvSpPr>
          <p:nvPr>
            <p:ph type="title"/>
          </p:nvPr>
        </p:nvSpPr>
        <p:spPr/>
        <p:txBody>
          <a:bodyPr/>
          <a:lstStyle/>
          <a:p>
            <a:r>
              <a:rPr lang="en-US">
                <a:solidFill>
                  <a:schemeClr val="accent1">
                    <a:lumMod val="50000"/>
                  </a:schemeClr>
                </a:solidFill>
              </a:rPr>
              <a:t>Background IP status</a:t>
            </a:r>
            <a:endParaRPr lang="en-SG">
              <a:solidFill>
                <a:schemeClr val="accent1">
                  <a:lumMod val="50000"/>
                </a:schemeClr>
              </a:solidFill>
            </a:endParaRPr>
          </a:p>
        </p:txBody>
      </p:sp>
      <p:sp>
        <p:nvSpPr>
          <p:cNvPr id="5" name="Content Placeholder 4">
            <a:extLst>
              <a:ext uri="{FF2B5EF4-FFF2-40B4-BE49-F238E27FC236}">
                <a16:creationId xmlns:a16="http://schemas.microsoft.com/office/drawing/2014/main" id="{7181A6D6-2638-44CE-90A0-9368CD280107}"/>
              </a:ext>
            </a:extLst>
          </p:cNvPr>
          <p:cNvSpPr>
            <a:spLocks noGrp="1"/>
          </p:cNvSpPr>
          <p:nvPr>
            <p:ph idx="1"/>
          </p:nvPr>
        </p:nvSpPr>
        <p:spPr/>
        <p:txBody>
          <a:bodyPr>
            <a:normAutofit/>
          </a:bodyPr>
          <a:lstStyle/>
          <a:p>
            <a:r>
              <a:rPr lang="en-US"/>
              <a:t>Have any Technology Disclosures/Patent applications for background IP been filed with A*STAR?</a:t>
            </a:r>
          </a:p>
          <a:p>
            <a:endParaRPr lang="en-US"/>
          </a:p>
          <a:p>
            <a:endParaRPr lang="en-US"/>
          </a:p>
          <a:p>
            <a:endParaRPr lang="en-US"/>
          </a:p>
          <a:p>
            <a:r>
              <a:rPr lang="en-US"/>
              <a:t>Have you collaborated with any industry partners in the development of your platform technology, past and present? </a:t>
            </a:r>
          </a:p>
          <a:p>
            <a:endParaRPr lang="en-US"/>
          </a:p>
          <a:p>
            <a:endParaRPr lang="en-US"/>
          </a:p>
          <a:p>
            <a:endParaRPr lang="en-US"/>
          </a:p>
          <a:p>
            <a:r>
              <a:rPr lang="en-US"/>
              <a:t>Is the background IP or any potential future foreground IP jointly owned by an industry partner (e.g. via an RCA)?</a:t>
            </a:r>
            <a:endParaRPr lang="en-SG"/>
          </a:p>
        </p:txBody>
      </p:sp>
    </p:spTree>
    <p:extLst>
      <p:ext uri="{BB962C8B-B14F-4D97-AF65-F5344CB8AC3E}">
        <p14:creationId xmlns:p14="http://schemas.microsoft.com/office/powerpoint/2010/main" val="3340624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B02F88-B6DF-4753-946B-C150A37B3E09}"/>
              </a:ext>
            </a:extLst>
          </p:cNvPr>
          <p:cNvSpPr>
            <a:spLocks noGrp="1"/>
          </p:cNvSpPr>
          <p:nvPr>
            <p:ph type="ctrTitle"/>
          </p:nvPr>
        </p:nvSpPr>
        <p:spPr/>
        <p:txBody>
          <a:bodyPr/>
          <a:lstStyle/>
          <a:p>
            <a:r>
              <a:rPr lang="en-US"/>
              <a:t>Research Slides</a:t>
            </a:r>
            <a:r>
              <a:rPr lang="en-US" sz="3600"/>
              <a:t> (Non-Confidential)</a:t>
            </a:r>
            <a:endParaRPr lang="en-SG"/>
          </a:p>
        </p:txBody>
      </p:sp>
      <p:sp>
        <p:nvSpPr>
          <p:cNvPr id="6" name="Subtitle 5">
            <a:extLst>
              <a:ext uri="{FF2B5EF4-FFF2-40B4-BE49-F238E27FC236}">
                <a16:creationId xmlns:a16="http://schemas.microsoft.com/office/drawing/2014/main" id="{BCC2FEDF-C8D0-46E6-843D-20B8F7501203}"/>
              </a:ext>
            </a:extLst>
          </p:cNvPr>
          <p:cNvSpPr>
            <a:spLocks noGrp="1"/>
          </p:cNvSpPr>
          <p:nvPr>
            <p:ph type="subTitle" idx="1"/>
          </p:nvPr>
        </p:nvSpPr>
        <p:spPr>
          <a:xfrm>
            <a:off x="449244" y="4286306"/>
            <a:ext cx="9144000" cy="738456"/>
          </a:xfrm>
        </p:spPr>
        <p:txBody>
          <a:bodyPr>
            <a:normAutofit fontScale="92500" lnSpcReduction="20000"/>
          </a:bodyPr>
          <a:lstStyle/>
          <a:p>
            <a:r>
              <a:rPr lang="en-US"/>
              <a:t>Attach your scientific presentation slides after this slide</a:t>
            </a:r>
          </a:p>
          <a:p>
            <a:r>
              <a:rPr lang="en-US"/>
              <a:t>Limit to no more than 30 slides</a:t>
            </a:r>
            <a:endParaRPr lang="en-SG"/>
          </a:p>
        </p:txBody>
      </p:sp>
    </p:spTree>
    <p:extLst>
      <p:ext uri="{BB962C8B-B14F-4D97-AF65-F5344CB8AC3E}">
        <p14:creationId xmlns:p14="http://schemas.microsoft.com/office/powerpoint/2010/main" val="667267288"/>
      </p:ext>
    </p:extLst>
  </p:cSld>
  <p:clrMapOvr>
    <a:masterClrMapping/>
  </p:clrMapOvr>
</p:sld>
</file>

<file path=ppt/theme/theme1.xml><?xml version="1.0" encoding="utf-8"?>
<a:theme xmlns:a="http://schemas.openxmlformats.org/drawingml/2006/main" name="1_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D7EF52F5C843B4E8C69BEB1C0839389" ma:contentTypeVersion="8" ma:contentTypeDescription="Create a new document." ma:contentTypeScope="" ma:versionID="79a4c2f5b6e311b1695a5e5ef05b914b">
  <xsd:schema xmlns:xsd="http://www.w3.org/2001/XMLSchema" xmlns:xs="http://www.w3.org/2001/XMLSchema" xmlns:p="http://schemas.microsoft.com/office/2006/metadata/properties" xmlns:ns2="4d393e7b-dbc2-4844-a3f1-1af564b25dbd" targetNamespace="http://schemas.microsoft.com/office/2006/metadata/properties" ma:root="true" ma:fieldsID="56a1388ce011f344f54d32efc70138cc" ns2:_="">
    <xsd:import namespace="4d393e7b-dbc2-4844-a3f1-1af564b25db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393e7b-dbc2-4844-a3f1-1af564b25d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000CE7-9DB2-4BA9-8190-A0CF67E2A91C}">
  <ds:schemaRefs>
    <ds:schemaRef ds:uri="http://schemas.microsoft.com/sharepoint/v3/contenttype/forms"/>
  </ds:schemaRefs>
</ds:datastoreItem>
</file>

<file path=customXml/itemProps2.xml><?xml version="1.0" encoding="utf-8"?>
<ds:datastoreItem xmlns:ds="http://schemas.openxmlformats.org/officeDocument/2006/customXml" ds:itemID="{44A2D753-AAEA-4385-B9F1-AB23919A3B3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1082A94-5D76-47DF-B7CC-02F512FFB4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393e7b-dbc2-4844-a3f1-1af564b25d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TotalTime>
  <Words>771</Words>
  <Application>Microsoft Office PowerPoint</Application>
  <PresentationFormat>Widescreen</PresentationFormat>
  <Paragraphs>109</Paragraphs>
  <Slides>9</Slides>
  <Notes>1</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 </vt:lpstr>
      <vt:lpstr>Arial</vt:lpstr>
      <vt:lpstr>Calibri</vt:lpstr>
      <vt:lpstr>Calibri Light</vt:lpstr>
      <vt:lpstr>1_Office Theme</vt:lpstr>
      <vt:lpstr>Assessment Criteria</vt:lpstr>
      <vt:lpstr>Timeline for PLATINUM Grant</vt:lpstr>
      <vt:lpstr>Application Procedure</vt:lpstr>
      <vt:lpstr>Platinum Grant LOI (with A*STAR)</vt:lpstr>
      <vt:lpstr>Applicant Particulars </vt:lpstr>
      <vt:lpstr>Instructions</vt:lpstr>
      <vt:lpstr>Summary of Platform Technology (3 slides max)</vt:lpstr>
      <vt:lpstr>Background IP status</vt:lpstr>
      <vt:lpstr>Research Slides (Non-Confidential)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Criteria</dc:title>
  <dc:creator>Claudia</dc:creator>
  <cp:lastModifiedBy>Claudia</cp:lastModifiedBy>
  <cp:revision>1</cp:revision>
  <dcterms:created xsi:type="dcterms:W3CDTF">2021-03-29T16:40:38Z</dcterms:created>
  <dcterms:modified xsi:type="dcterms:W3CDTF">2021-03-29T16:42:49Z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0x0101004D7EF52F5C843B4E8C69BEB1C0839389</vt:lpwstr>
  </property>
</Properties>
</file>